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416" r:id="rId3"/>
    <p:sldId id="262" r:id="rId4"/>
    <p:sldId id="264" r:id="rId5"/>
    <p:sldId id="266" r:id="rId6"/>
    <p:sldId id="265" r:id="rId7"/>
    <p:sldId id="373" r:id="rId8"/>
    <p:sldId id="372" r:id="rId9"/>
    <p:sldId id="267" r:id="rId10"/>
    <p:sldId id="326" r:id="rId11"/>
    <p:sldId id="261" r:id="rId12"/>
    <p:sldId id="288" r:id="rId13"/>
    <p:sldId id="435" r:id="rId14"/>
    <p:sldId id="437" r:id="rId15"/>
    <p:sldId id="452" r:id="rId16"/>
    <p:sldId id="453" r:id="rId17"/>
    <p:sldId id="454" r:id="rId18"/>
    <p:sldId id="438" r:id="rId19"/>
    <p:sldId id="449" r:id="rId20"/>
    <p:sldId id="441" r:id="rId21"/>
    <p:sldId id="446" r:id="rId22"/>
    <p:sldId id="385" r:id="rId23"/>
    <p:sldId id="289" r:id="rId24"/>
    <p:sldId id="290" r:id="rId25"/>
    <p:sldId id="374" r:id="rId26"/>
    <p:sldId id="382" r:id="rId27"/>
    <p:sldId id="383" r:id="rId28"/>
    <p:sldId id="386" r:id="rId29"/>
    <p:sldId id="387" r:id="rId30"/>
    <p:sldId id="418" r:id="rId31"/>
    <p:sldId id="269" r:id="rId32"/>
    <p:sldId id="260" r:id="rId33"/>
    <p:sldId id="318" r:id="rId34"/>
    <p:sldId id="270" r:id="rId35"/>
    <p:sldId id="350" r:id="rId36"/>
    <p:sldId id="258" r:id="rId37"/>
    <p:sldId id="271" r:id="rId38"/>
    <p:sldId id="272" r:id="rId39"/>
    <p:sldId id="419" r:id="rId40"/>
    <p:sldId id="280" r:id="rId41"/>
    <p:sldId id="352" r:id="rId42"/>
    <p:sldId id="391" r:id="rId43"/>
    <p:sldId id="392" r:id="rId44"/>
    <p:sldId id="394" r:id="rId45"/>
    <p:sldId id="393" r:id="rId46"/>
    <p:sldId id="415" r:id="rId47"/>
    <p:sldId id="420" r:id="rId48"/>
    <p:sldId id="312" r:id="rId49"/>
    <p:sldId id="399" r:id="rId50"/>
    <p:sldId id="400" r:id="rId51"/>
    <p:sldId id="401" r:id="rId52"/>
    <p:sldId id="421" r:id="rId53"/>
    <p:sldId id="423" r:id="rId54"/>
    <p:sldId id="427" r:id="rId55"/>
    <p:sldId id="422" r:id="rId56"/>
    <p:sldId id="414" r:id="rId57"/>
    <p:sldId id="426" r:id="rId58"/>
    <p:sldId id="430" r:id="rId59"/>
    <p:sldId id="428" r:id="rId60"/>
    <p:sldId id="429" r:id="rId61"/>
    <p:sldId id="431" r:id="rId62"/>
    <p:sldId id="432" r:id="rId63"/>
    <p:sldId id="365" r:id="rId64"/>
    <p:sldId id="366" r:id="rId65"/>
    <p:sldId id="367" r:id="rId66"/>
    <p:sldId id="368" r:id="rId67"/>
    <p:sldId id="322" r:id="rId68"/>
    <p:sldId id="417" r:id="rId69"/>
    <p:sldId id="285" r:id="rId70"/>
    <p:sldId id="284" r:id="rId71"/>
    <p:sldId id="369" r:id="rId7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3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>
        <p:scale>
          <a:sx n="89" d="100"/>
          <a:sy n="89" d="100"/>
        </p:scale>
        <p:origin x="1332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27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explosion val="3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7DF-4F4C-A5DE-11055DAE8EDE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7DF-4F4C-A5DE-11055DAE8EDE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7DF-4F4C-A5DE-11055DAE8EDE}"/>
              </c:ext>
            </c:extLst>
          </c:dPt>
          <c:dPt>
            <c:idx val="3"/>
            <c:bubble3D val="0"/>
            <c:spPr>
              <a:solidFill>
                <a:srgbClr val="DA56B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7DF-4F4C-A5DE-11055DAE8EDE}"/>
              </c:ext>
            </c:extLst>
          </c:dPt>
          <c:dPt>
            <c:idx val="4"/>
            <c:bubble3D val="0"/>
            <c:spPr>
              <a:solidFill>
                <a:srgbClr val="34E2C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7DF-4F4C-A5DE-11055DAE8ED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7DF-4F4C-A5DE-11055DAE8ED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7DF-4F4C-A5DE-11055DAE8ED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7DF-4F4C-A5DE-11055DAE8EDE}"/>
              </c:ext>
            </c:extLst>
          </c:dPt>
          <c:dPt>
            <c:idx val="8"/>
            <c:bubble3D val="0"/>
            <c:spPr>
              <a:solidFill>
                <a:srgbClr val="0099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87DF-4F4C-A5DE-11055DAE8ED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87DF-4F4C-A5DE-11055DAE8EDE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87DF-4F4C-A5DE-11055DAE8EDE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87DF-4F4C-A5DE-11055DAE8EDE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87DF-4F4C-A5DE-11055DAE8EDE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87DF-4F4C-A5DE-11055DAE8EDE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87DF-4F4C-A5DE-11055DAE8EDE}"/>
              </c:ext>
            </c:extLst>
          </c:dPt>
          <c:dPt>
            <c:idx val="15"/>
            <c:bubble3D val="0"/>
            <c:spPr>
              <a:solidFill>
                <a:srgbClr val="0099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87DF-4F4C-A5DE-11055DAE8EDE}"/>
              </c:ext>
            </c:extLst>
          </c:dPt>
          <c:dPt>
            <c:idx val="16"/>
            <c:bubble3D val="0"/>
            <c:spPr>
              <a:solidFill>
                <a:srgbClr val="7EA5C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87DF-4F4C-A5DE-11055DAE8EDE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87DF-4F4C-A5DE-11055DAE8EDE}"/>
              </c:ext>
            </c:extLst>
          </c:dPt>
          <c:dPt>
            <c:idx val="18"/>
            <c:bubble3D val="0"/>
            <c:spPr>
              <a:solidFill>
                <a:srgbClr val="FF006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87DF-4F4C-A5DE-11055DAE8EDE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87DF-4F4C-A5DE-11055DAE8EDE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87DF-4F4C-A5DE-11055DAE8EDE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87DF-4F4C-A5DE-11055DAE8EDE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D-87DF-4F4C-A5DE-11055DAE8EDE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F-87DF-4F4C-A5DE-11055DAE8EDE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1-87DF-4F4C-A5DE-11055DAE8EDE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3-87DF-4F4C-A5DE-11055DAE8EDE}"/>
              </c:ext>
            </c:extLst>
          </c:dPt>
          <c:dLbls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1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00B050"/>
                        </a:solidFill>
                      </a:rPr>
                      <a:t>Lung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87DF-4F4C-A5DE-11055DAE8EDE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100" b="1" i="0" u="none" strike="noStrike" kern="1200" spc="0" baseline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0070C0"/>
                        </a:solidFill>
                      </a:rPr>
                      <a:t>Kidney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87DF-4F4C-A5DE-11055DAE8EDE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100" b="1" i="0" u="none" strike="noStrike" kern="1200" spc="0" baseline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DA56B7"/>
                        </a:solidFill>
                      </a:rPr>
                      <a:t>Brain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87DF-4F4C-A5DE-11055DAE8EDE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100" b="1" i="0" u="none" strike="noStrike" kern="1200" spc="0" baseline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34E2C1"/>
                        </a:solidFill>
                      </a:rPr>
                      <a:t>Colorectal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87DF-4F4C-A5DE-11055DAE8EDE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87DF-4F4C-A5DE-11055DAE8EDE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87DF-4F4C-A5DE-11055DAE8EDE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87DF-4F4C-A5DE-11055DAE8EDE}"/>
                </c:ext>
              </c:extLst>
            </c:dLbl>
            <c:dLbl>
              <c:idx val="8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100" b="1" i="0" u="none" strike="noStrike" kern="1200" spc="0" baseline="0">
                        <a:solidFill>
                          <a:schemeClr val="accent3">
                            <a:lumMod val="6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009900"/>
                        </a:solidFill>
                      </a:rPr>
                      <a:t>Head And Neck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87DF-4F4C-A5DE-11055DAE8EDE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87DF-4F4C-A5DE-11055DAE8EDE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5-87DF-4F4C-A5DE-11055DAE8EDE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7-87DF-4F4C-A5DE-11055DAE8EDE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9-87DF-4F4C-A5DE-11055DAE8EDE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B-87DF-4F4C-A5DE-11055DAE8EDE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D-87DF-4F4C-A5DE-11055DAE8EDE}"/>
                </c:ext>
              </c:extLst>
            </c:dLbl>
            <c:dLbl>
              <c:idx val="15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100" b="1" i="0" u="none" strike="noStrike" kern="1200" spc="0" baseline="0">
                        <a:solidFill>
                          <a:schemeClr val="accent4">
                            <a:lumMod val="80000"/>
                            <a:lumOff val="2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009900"/>
                        </a:solidFill>
                      </a:rPr>
                      <a:t>Adrenal Gland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87DF-4F4C-A5DE-11055DAE8EDE}"/>
                </c:ext>
              </c:extLst>
            </c:dLbl>
            <c:dLbl>
              <c:idx val="16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100" b="1" i="0" u="none" strike="noStrike" kern="1200" spc="0" baseline="0">
                        <a:solidFill>
                          <a:schemeClr val="accent5">
                            <a:lumMod val="80000"/>
                            <a:lumOff val="2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7EA5C6"/>
                        </a:solidFill>
                      </a:rPr>
                      <a:t>Soft Tissue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87DF-4F4C-A5DE-11055DAE8EDE}"/>
                </c:ext>
              </c:extLst>
            </c:dLbl>
            <c:dLbl>
              <c:idx val="1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3-87DF-4F4C-A5DE-11055DAE8EDE}"/>
                </c:ext>
              </c:extLst>
            </c:dLbl>
            <c:dLbl>
              <c:idx val="18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100" b="1" i="0" u="none" strike="noStrike" kern="1200" spc="0" baseline="0">
                        <a:solidFill>
                          <a:schemeClr val="accent1">
                            <a:lumMod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FF0066"/>
                        </a:solidFill>
                      </a:rPr>
                      <a:t>Other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87DF-4F4C-A5DE-11055DAE8EDE}"/>
                </c:ext>
              </c:extLst>
            </c:dLbl>
            <c:dLbl>
              <c:idx val="1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2">
                          <a:lumMod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7-87DF-4F4C-A5DE-11055DAE8EDE}"/>
                </c:ext>
              </c:extLst>
            </c:dLbl>
            <c:dLbl>
              <c:idx val="2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3">
                          <a:lumMod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9-87DF-4F4C-A5DE-11055DAE8EDE}"/>
                </c:ext>
              </c:extLst>
            </c:dLbl>
            <c:dLbl>
              <c:idx val="2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4">
                          <a:lumMod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B-87DF-4F4C-A5DE-11055DAE8EDE}"/>
                </c:ext>
              </c:extLst>
            </c:dLbl>
            <c:dLbl>
              <c:idx val="2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5">
                          <a:lumMod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D-87DF-4F4C-A5DE-11055DAE8EDE}"/>
                </c:ext>
              </c:extLst>
            </c:dLbl>
            <c:dLbl>
              <c:idx val="2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6">
                          <a:lumMod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F-87DF-4F4C-A5DE-11055DAE8EDE}"/>
                </c:ext>
              </c:extLst>
            </c:dLbl>
            <c:dLbl>
              <c:idx val="2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31-87DF-4F4C-A5DE-11055DAE8EDE}"/>
                </c:ext>
              </c:extLst>
            </c:dLbl>
            <c:dLbl>
              <c:idx val="2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00" b="1" i="0" u="none" strike="noStrike" kern="1200" spc="0" baseline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33-87DF-4F4C-A5DE-11055DAE8E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Sheet1!$A$2:$A$27</c:f>
              <c:strCache>
                <c:ptCount val="19"/>
                <c:pt idx="0">
                  <c:v>Breast</c:v>
                </c:pt>
                <c:pt idx="1">
                  <c:v>Lung</c:v>
                </c:pt>
                <c:pt idx="2">
                  <c:v>Kidney</c:v>
                </c:pt>
                <c:pt idx="3">
                  <c:v>Brain</c:v>
                </c:pt>
                <c:pt idx="4">
                  <c:v>Colorectal</c:v>
                </c:pt>
                <c:pt idx="5">
                  <c:v>Uterus</c:v>
                </c:pt>
                <c:pt idx="6">
                  <c:v>Thyroid</c:v>
                </c:pt>
                <c:pt idx="7">
                  <c:v>Prostate</c:v>
                </c:pt>
                <c:pt idx="8">
                  <c:v>Head And Neck</c:v>
                </c:pt>
                <c:pt idx="9">
                  <c:v>Skin</c:v>
                </c:pt>
                <c:pt idx="10">
                  <c:v>Bladder</c:v>
                </c:pt>
                <c:pt idx="11">
                  <c:v>Liver</c:v>
                </c:pt>
                <c:pt idx="12">
                  <c:v>Stomach</c:v>
                </c:pt>
                <c:pt idx="13">
                  <c:v>Ovary</c:v>
                </c:pt>
                <c:pt idx="14">
                  <c:v>Cervix</c:v>
                </c:pt>
                <c:pt idx="15">
                  <c:v>Adrenal Gland</c:v>
                </c:pt>
                <c:pt idx="16">
                  <c:v>Soft Tissue</c:v>
                </c:pt>
                <c:pt idx="17">
                  <c:v>Pancreas</c:v>
                </c:pt>
                <c:pt idx="18">
                  <c:v>Other</c:v>
                </c:pt>
              </c:strCache>
            </c:strRef>
          </c:cat>
          <c:val>
            <c:numRef>
              <c:f>Sheet1!$B$2:$B$27</c:f>
              <c:numCache>
                <c:formatCode>#,##0</c:formatCode>
                <c:ptCount val="26"/>
                <c:pt idx="0">
                  <c:v>1092</c:v>
                </c:pt>
                <c:pt idx="1">
                  <c:v>1016</c:v>
                </c:pt>
                <c:pt idx="2" formatCode="General">
                  <c:v>885</c:v>
                </c:pt>
                <c:pt idx="3" formatCode="General">
                  <c:v>677</c:v>
                </c:pt>
                <c:pt idx="4" formatCode="General">
                  <c:v>623</c:v>
                </c:pt>
                <c:pt idx="5" formatCode="General">
                  <c:v>611</c:v>
                </c:pt>
                <c:pt idx="6" formatCode="General">
                  <c:v>502</c:v>
                </c:pt>
                <c:pt idx="7" formatCode="General">
                  <c:v>495</c:v>
                </c:pt>
                <c:pt idx="8" formatCode="General">
                  <c:v>501</c:v>
                </c:pt>
                <c:pt idx="9" formatCode="General">
                  <c:v>468</c:v>
                </c:pt>
                <c:pt idx="10" formatCode="General">
                  <c:v>408</c:v>
                </c:pt>
                <c:pt idx="11" formatCode="General">
                  <c:v>371</c:v>
                </c:pt>
                <c:pt idx="12" formatCode="General">
                  <c:v>380</c:v>
                </c:pt>
                <c:pt idx="13" formatCode="General">
                  <c:v>376</c:v>
                </c:pt>
                <c:pt idx="14" formatCode="General">
                  <c:v>304</c:v>
                </c:pt>
                <c:pt idx="15" formatCode="General">
                  <c:v>258</c:v>
                </c:pt>
                <c:pt idx="16" formatCode="General">
                  <c:v>259</c:v>
                </c:pt>
                <c:pt idx="17" formatCode="General">
                  <c:v>177</c:v>
                </c:pt>
                <c:pt idx="18" formatCode="General">
                  <c:v>834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4-87DF-4F4C-A5DE-11055DAE8ED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9FB53-BEBA-4345-BB03-C36080C9E8D2}" type="datetimeFigureOut">
              <a:rPr lang="en-GB" smtClean="0"/>
              <a:t>20/09/2023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CA2E1-88AE-4779-9BCA-A8A60D2D12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 an objective function for the model i.e. biomass for growth rate</a:t>
            </a:r>
          </a:p>
          <a:p>
            <a:r>
              <a:rPr lang="en-GB" dirty="0"/>
              <a:t>Remove each gene from the model an assess the flux through the objective function</a:t>
            </a:r>
          </a:p>
          <a:p>
            <a:r>
              <a:rPr lang="en-GB" dirty="0"/>
              <a:t>A gene is essential if it reduces the flux through the objective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63D85-E1E8-43D2-99B4-67E02151EA83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B254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8F29-2F27-46F5-9179-6B44E80CDD1C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CE706F2-28B0-4165-B75B-0F1A3C7DB679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58C-2D84-4412-B17D-3A0C2B9D7B2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45419-9D4A-4523-8CEF-044DBE2575F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4B254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685E-A748-4284-940E-F8FFFAA1D87B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1FCA-8716-48FE-9434-B01F908D3AD8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73F3-A6AD-46E7-AA7F-C28EBBF67B94}" type="datetime1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E693-2712-47A1-8207-CD879FF8C7FF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3581-84FF-48D9-998A-C2CEBA709662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648FDE0-736A-4452-9517-F024C7D09E0C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08E2-2186-4222-906D-90C3A3F209A2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7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027737"/>
            <a:ext cx="12192000" cy="830263"/>
            <a:chOff x="0" y="6027737"/>
            <a:chExt cx="12192000" cy="830263"/>
          </a:xfrm>
        </p:grpSpPr>
        <p:pic>
          <p:nvPicPr>
            <p:cNvPr id="9" name="Picture 7" descr="bande_kle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" r="20897" b="36719"/>
            <a:stretch>
              <a:fillRect/>
            </a:stretch>
          </p:blipFill>
          <p:spPr bwMode="auto">
            <a:xfrm>
              <a:off x="0" y="6027737"/>
              <a:ext cx="3000375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 descr="bande_kle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" r="3700" b="36719"/>
            <a:stretch>
              <a:fillRect/>
            </a:stretch>
          </p:blipFill>
          <p:spPr bwMode="auto">
            <a:xfrm>
              <a:off x="3000375" y="6027737"/>
              <a:ext cx="9191625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14741-E18E-479D-A136-1A4D88A47FD6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5500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‹N°›</a:t>
            </a:fld>
            <a:endParaRPr lang="en-US"/>
          </a:p>
        </p:txBody>
      </p:sp>
      <p:pic>
        <p:nvPicPr>
          <p:cNvPr id="8" name="Picture 12" descr="LSRU_grey_bat.ai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2" t="50000" r="53613" b="28125"/>
          <a:stretch>
            <a:fillRect/>
          </a:stretch>
        </p:blipFill>
        <p:spPr bwMode="auto">
          <a:xfrm>
            <a:off x="9178799" y="6088492"/>
            <a:ext cx="1676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1735" y="1122680"/>
            <a:ext cx="6664556" cy="2387600"/>
          </a:xfrm>
        </p:spPr>
        <p:txBody>
          <a:bodyPr/>
          <a:lstStyle/>
          <a:p>
            <a:r>
              <a:rPr lang="de-DE" altLang="en-US" dirty="0" err="1"/>
              <a:t>Metabolic</a:t>
            </a:r>
            <a:r>
              <a:rPr lang="de-DE" altLang="en-US" dirty="0"/>
              <a:t> </a:t>
            </a:r>
            <a:r>
              <a:rPr lang="de-DE" altLang="en-US" dirty="0" err="1"/>
              <a:t>modelling</a:t>
            </a:r>
            <a:endParaRPr lang="de-DE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" y="-64770"/>
            <a:ext cx="4650740" cy="69881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959090" y="4949190"/>
            <a:ext cx="308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2000" b="1" dirty="0"/>
              <a:t>Dr. Maria Pires Pacheco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Genome-scale reconstruction</a:t>
            </a:r>
          </a:p>
        </p:txBody>
      </p:sp>
      <p:pic>
        <p:nvPicPr>
          <p:cNvPr id="5" name="Picture 2" descr="Image result for Recon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" y="2260600"/>
            <a:ext cx="4343400" cy="36118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10</a:t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975350" y="2557780"/>
            <a:ext cx="59292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Human </a:t>
            </a:r>
            <a:r>
              <a:rPr lang="de-DE" altLang="en-US" dirty="0" err="1"/>
              <a:t>models</a:t>
            </a:r>
            <a:r>
              <a:rPr lang="de-DE" altLang="en-US" dirty="0"/>
              <a:t>: </a:t>
            </a:r>
          </a:p>
          <a:p>
            <a:endParaRPr lang="de-DE" altLang="en-US" dirty="0"/>
          </a:p>
          <a:p>
            <a:r>
              <a:rPr lang="de-DE" altLang="en-US" dirty="0" err="1"/>
              <a:t>Recon</a:t>
            </a:r>
            <a:r>
              <a:rPr lang="de-DE" altLang="en-US" dirty="0"/>
              <a:t> X </a:t>
            </a:r>
            <a:r>
              <a:rPr lang="de-DE" altLang="en-US" dirty="0" err="1"/>
              <a:t>and</a:t>
            </a:r>
            <a:r>
              <a:rPr lang="de-DE" altLang="en-US" dirty="0"/>
              <a:t> Human </a:t>
            </a:r>
            <a:r>
              <a:rPr lang="de-DE" altLang="en-US" dirty="0" err="1"/>
              <a:t>Metabolism</a:t>
            </a:r>
            <a:r>
              <a:rPr lang="de-DE" altLang="en-US" dirty="0"/>
              <a:t> </a:t>
            </a:r>
            <a:r>
              <a:rPr lang="de-DE" altLang="en-US" dirty="0" err="1"/>
              <a:t>Reconstructions</a:t>
            </a:r>
            <a:r>
              <a:rPr lang="de-DE" altLang="en-US" dirty="0"/>
              <a:t>: </a:t>
            </a:r>
          </a:p>
          <a:p>
            <a:r>
              <a:rPr lang="de-DE" altLang="en-US" dirty="0"/>
              <a:t>~10000 </a:t>
            </a:r>
            <a:r>
              <a:rPr lang="de-DE" altLang="en-US" dirty="0" err="1"/>
              <a:t>reactions</a:t>
            </a:r>
            <a:r>
              <a:rPr lang="de-DE" altLang="en-US" dirty="0"/>
              <a:t> ~5000 </a:t>
            </a:r>
            <a:r>
              <a:rPr lang="de-DE" altLang="en-US" dirty="0" err="1"/>
              <a:t>metabolites</a:t>
            </a:r>
            <a:r>
              <a:rPr lang="de-DE" altLang="en-US" dirty="0"/>
              <a:t> </a:t>
            </a:r>
            <a:r>
              <a:rPr lang="de-DE" altLang="en-US" dirty="0" err="1"/>
              <a:t>and</a:t>
            </a:r>
            <a:r>
              <a:rPr lang="de-DE" altLang="en-US" dirty="0"/>
              <a:t> 1000 genes</a:t>
            </a:r>
          </a:p>
          <a:p>
            <a:endParaRPr lang="de-DE" altLang="en-US" dirty="0"/>
          </a:p>
          <a:p>
            <a:r>
              <a:rPr lang="de-DE" altLang="en-US" dirty="0"/>
              <a:t>These </a:t>
            </a:r>
            <a:r>
              <a:rPr lang="de-DE" altLang="en-US" dirty="0" err="1"/>
              <a:t>models</a:t>
            </a:r>
            <a:r>
              <a:rPr lang="de-DE" altLang="en-US" dirty="0"/>
              <a:t> </a:t>
            </a:r>
            <a:r>
              <a:rPr lang="de-DE" altLang="en-US" dirty="0" err="1"/>
              <a:t>are</a:t>
            </a:r>
            <a:r>
              <a:rPr lang="de-DE" altLang="en-US" dirty="0"/>
              <a:t> </a:t>
            </a:r>
            <a:r>
              <a:rPr lang="de-DE" altLang="en-US" dirty="0" err="1"/>
              <a:t>generic</a:t>
            </a:r>
            <a:r>
              <a:rPr lang="de-DE" altLang="en-US" dirty="0"/>
              <a:t> </a:t>
            </a:r>
            <a:r>
              <a:rPr lang="de-DE" altLang="en-US" dirty="0" err="1"/>
              <a:t>models</a:t>
            </a:r>
            <a:r>
              <a:rPr lang="de-DE" altLang="en-US" dirty="0"/>
              <a:t>. In </a:t>
            </a:r>
            <a:r>
              <a:rPr lang="de-DE" altLang="en-US" dirty="0" err="1"/>
              <a:t>other</a:t>
            </a:r>
            <a:r>
              <a:rPr lang="de-DE" altLang="en-US" dirty="0"/>
              <a:t> </a:t>
            </a:r>
            <a:r>
              <a:rPr lang="de-DE" altLang="en-US" dirty="0" err="1"/>
              <a:t>words</a:t>
            </a:r>
            <a:r>
              <a:rPr lang="de-DE" altLang="en-US" dirty="0"/>
              <a:t>, </a:t>
            </a:r>
            <a:r>
              <a:rPr lang="de-DE" altLang="en-US" dirty="0" err="1"/>
              <a:t>the</a:t>
            </a:r>
            <a:r>
              <a:rPr lang="de-DE" altLang="en-US" dirty="0"/>
              <a:t> </a:t>
            </a:r>
            <a:r>
              <a:rPr lang="de-DE" altLang="en-US" dirty="0" err="1"/>
              <a:t>model</a:t>
            </a:r>
            <a:r>
              <a:rPr lang="de-DE" altLang="en-US" dirty="0"/>
              <a:t> </a:t>
            </a:r>
          </a:p>
          <a:p>
            <a:r>
              <a:rPr lang="de-DE" altLang="en-US" dirty="0" err="1"/>
              <a:t>represents</a:t>
            </a:r>
            <a:r>
              <a:rPr lang="de-DE" altLang="en-US" dirty="0"/>
              <a:t> </a:t>
            </a:r>
            <a:r>
              <a:rPr lang="de-DE" altLang="en-US" dirty="0" err="1"/>
              <a:t>every</a:t>
            </a:r>
            <a:r>
              <a:rPr lang="de-DE" altLang="en-US" dirty="0"/>
              <a:t> </a:t>
            </a:r>
            <a:r>
              <a:rPr lang="de-DE" altLang="en-US" dirty="0" err="1"/>
              <a:t>cell</a:t>
            </a:r>
            <a:r>
              <a:rPr lang="de-DE" altLang="en-US" dirty="0"/>
              <a:t> type at </a:t>
            </a:r>
            <a:r>
              <a:rPr lang="de-DE" altLang="en-US" dirty="0" err="1"/>
              <a:t>any</a:t>
            </a:r>
            <a:r>
              <a:rPr lang="de-DE" altLang="en-US" dirty="0"/>
              <a:t> time </a:t>
            </a:r>
            <a:r>
              <a:rPr lang="de-DE" altLang="en-US" dirty="0" err="1"/>
              <a:t>point</a:t>
            </a:r>
            <a:r>
              <a:rPr lang="de-DE" altLang="en-US" dirty="0"/>
              <a:t> </a:t>
            </a:r>
            <a:r>
              <a:rPr lang="de-DE" altLang="en-US" dirty="0" err="1"/>
              <a:t>or</a:t>
            </a:r>
            <a:r>
              <a:rPr lang="de-DE" altLang="en-US" dirty="0"/>
              <a:t> </a:t>
            </a:r>
            <a:r>
              <a:rPr lang="de-DE" altLang="en-US" dirty="0" err="1"/>
              <a:t>condition</a:t>
            </a:r>
            <a:endParaRPr lang="de-DE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Network is an ensemble of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1986" y="5815518"/>
            <a:ext cx="2781935" cy="1039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altLang="en-US" sz="8000" dirty="0"/>
              <a:t>A     B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06495" y="3686810"/>
            <a:ext cx="2649855" cy="19608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11</a:t>
            </a:fld>
            <a:endParaRPr lang="en-US"/>
          </a:p>
        </p:txBody>
      </p:sp>
      <p:sp>
        <p:nvSpPr>
          <p:cNvPr id="4" name="Left-Right Arrow 3"/>
          <p:cNvSpPr/>
          <p:nvPr/>
        </p:nvSpPr>
        <p:spPr>
          <a:xfrm>
            <a:off x="4703041" y="6133306"/>
            <a:ext cx="829945" cy="40386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488430" y="4745990"/>
            <a:ext cx="953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Enzyme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650365"/>
            <a:ext cx="3232150" cy="18186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488680" y="2505710"/>
            <a:ext cx="107442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5000" dirty="0"/>
              <a:t> G</a:t>
            </a:r>
            <a:r>
              <a:rPr lang="de-DE" altLang="en-US" dirty="0"/>
              <a:t>ene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686800" y="4253865"/>
            <a:ext cx="1068705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5000" dirty="0"/>
              <a:t>P</a:t>
            </a:r>
            <a:r>
              <a:rPr lang="de-DE" altLang="en-US" dirty="0"/>
              <a:t>rotein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8686800" y="5647690"/>
            <a:ext cx="1217295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5000" dirty="0" err="1"/>
              <a:t>R</a:t>
            </a:r>
            <a:r>
              <a:rPr lang="de-DE" altLang="en-US" dirty="0" err="1"/>
              <a:t>eaction</a:t>
            </a:r>
            <a:endParaRPr lang="de-DE" altLang="en-US" dirty="0"/>
          </a:p>
        </p:txBody>
      </p:sp>
      <p:sp>
        <p:nvSpPr>
          <p:cNvPr id="12" name="Down Arrow 11"/>
          <p:cNvSpPr/>
          <p:nvPr/>
        </p:nvSpPr>
        <p:spPr>
          <a:xfrm>
            <a:off x="4789805" y="3469005"/>
            <a:ext cx="567690" cy="295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13617" y="5647689"/>
            <a:ext cx="567690" cy="295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0164" y="2258938"/>
            <a:ext cx="318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Genes are linked to proteins</a:t>
            </a:r>
          </a:p>
          <a:p>
            <a:r>
              <a:rPr lang="en-GB" dirty="0"/>
              <a:t>Proteins are linked to reactions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Flux Balance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12</a:t>
            </a:fld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73542" y="1423028"/>
            <a:ext cx="18277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Ex1:	</a:t>
            </a:r>
            <a:r>
              <a:rPr lang="de-DE" dirty="0">
                <a:sym typeface="Wingdings" panose="05000000000000000000" pitchFamily="2" charset="2"/>
              </a:rPr>
              <a:t> A</a:t>
            </a:r>
          </a:p>
          <a:p>
            <a:r>
              <a:rPr lang="de-DE" dirty="0">
                <a:sym typeface="Wingdings" panose="05000000000000000000" pitchFamily="2" charset="2"/>
              </a:rPr>
              <a:t>V1:	A -&gt; 2B</a:t>
            </a:r>
          </a:p>
          <a:p>
            <a:r>
              <a:rPr lang="de-DE" dirty="0">
                <a:sym typeface="Wingdings" panose="05000000000000000000" pitchFamily="2" charset="2"/>
              </a:rPr>
              <a:t>V2:	2B-&gt; C</a:t>
            </a:r>
          </a:p>
          <a:p>
            <a:r>
              <a:rPr lang="de-DE" dirty="0">
                <a:sym typeface="Wingdings" panose="05000000000000000000" pitchFamily="2" charset="2"/>
              </a:rPr>
              <a:t>V3:	2B -&gt; D</a:t>
            </a:r>
          </a:p>
          <a:p>
            <a:r>
              <a:rPr lang="de-DE" dirty="0">
                <a:sym typeface="Wingdings" panose="05000000000000000000" pitchFamily="2" charset="2"/>
              </a:rPr>
              <a:t>V4:	D -&gt; E</a:t>
            </a:r>
          </a:p>
          <a:p>
            <a:r>
              <a:rPr lang="de-DE" dirty="0">
                <a:sym typeface="Wingdings" panose="05000000000000000000" pitchFamily="2" charset="2"/>
              </a:rPr>
              <a:t>Ex2:	C-&gt;</a:t>
            </a:r>
          </a:p>
          <a:p>
            <a:r>
              <a:rPr lang="de-DE" dirty="0">
                <a:sym typeface="Wingdings" panose="05000000000000000000" pitchFamily="2" charset="2"/>
              </a:rPr>
              <a:t>Ex3:	E-&gt;</a:t>
            </a:r>
            <a:endParaRPr lang="de-DE" dirty="0"/>
          </a:p>
        </p:txBody>
      </p:sp>
      <p:sp>
        <p:nvSpPr>
          <p:cNvPr id="49" name="Right Bracket 48"/>
          <p:cNvSpPr/>
          <p:nvPr/>
        </p:nvSpPr>
        <p:spPr>
          <a:xfrm>
            <a:off x="3463485" y="4344472"/>
            <a:ext cx="364363" cy="154074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Left Bracket 49"/>
          <p:cNvSpPr/>
          <p:nvPr/>
        </p:nvSpPr>
        <p:spPr>
          <a:xfrm>
            <a:off x="819613" y="4344472"/>
            <a:ext cx="186893" cy="154697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Double Bracket 50"/>
          <p:cNvSpPr/>
          <p:nvPr/>
        </p:nvSpPr>
        <p:spPr>
          <a:xfrm>
            <a:off x="4475407" y="3953617"/>
            <a:ext cx="631616" cy="215690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Box 51"/>
          <p:cNvSpPr txBox="1"/>
          <p:nvPr/>
        </p:nvSpPr>
        <p:spPr>
          <a:xfrm>
            <a:off x="4536867" y="4109604"/>
            <a:ext cx="5132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</a:t>
            </a:r>
          </a:p>
          <a:p>
            <a:r>
              <a:rPr lang="de-DE" dirty="0"/>
              <a:t>v1</a:t>
            </a:r>
          </a:p>
          <a:p>
            <a:r>
              <a:rPr lang="de-DE" dirty="0"/>
              <a:t>v2</a:t>
            </a:r>
          </a:p>
          <a:p>
            <a:r>
              <a:rPr lang="de-DE" dirty="0"/>
              <a:t>v3</a:t>
            </a:r>
          </a:p>
          <a:p>
            <a:r>
              <a:rPr lang="de-DE" dirty="0"/>
              <a:t>v4</a:t>
            </a:r>
          </a:p>
          <a:p>
            <a:r>
              <a:rPr lang="de-DE" dirty="0"/>
              <a:t>Ex2</a:t>
            </a:r>
          </a:p>
          <a:p>
            <a:r>
              <a:rPr lang="de-DE" dirty="0"/>
              <a:t>Ex3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67992" y="49301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85099" y="4890414"/>
            <a:ext cx="61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 </a:t>
            </a:r>
            <a:r>
              <a:rPr lang="de-DE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53126" y="5399318"/>
            <a:ext cx="193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At the steady state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648667" y="3990120"/>
            <a:ext cx="7232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0</a:t>
            </a:r>
          </a:p>
          <a:p>
            <a:pPr algn="ctr"/>
            <a:r>
              <a:rPr lang="de-DE" dirty="0"/>
              <a:t>0</a:t>
            </a:r>
          </a:p>
          <a:p>
            <a:pPr algn="ctr"/>
            <a:r>
              <a:rPr lang="de-DE" dirty="0"/>
              <a:t>-1000</a:t>
            </a:r>
          </a:p>
          <a:p>
            <a:pPr algn="ctr"/>
            <a:r>
              <a:rPr lang="de-DE" dirty="0"/>
              <a:t>0</a:t>
            </a:r>
          </a:p>
          <a:p>
            <a:pPr algn="ctr"/>
            <a:r>
              <a:rPr lang="de-DE" dirty="0"/>
              <a:t>0</a:t>
            </a:r>
          </a:p>
          <a:p>
            <a:pPr algn="ctr"/>
            <a:r>
              <a:rPr lang="de-DE" dirty="0"/>
              <a:t>0</a:t>
            </a:r>
          </a:p>
          <a:p>
            <a:pPr algn="ctr"/>
            <a:r>
              <a:rPr lang="de-DE" dirty="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058895" y="3979643"/>
            <a:ext cx="6527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1000</a:t>
            </a:r>
          </a:p>
          <a:p>
            <a:r>
              <a:rPr lang="de-DE" dirty="0"/>
              <a:t>1000</a:t>
            </a:r>
          </a:p>
          <a:p>
            <a:r>
              <a:rPr lang="de-DE" dirty="0"/>
              <a:t>1000</a:t>
            </a:r>
          </a:p>
          <a:p>
            <a:r>
              <a:rPr lang="de-DE" dirty="0"/>
              <a:t>1000</a:t>
            </a:r>
          </a:p>
          <a:p>
            <a:r>
              <a:rPr lang="de-DE" dirty="0"/>
              <a:t>1000</a:t>
            </a:r>
          </a:p>
          <a:p>
            <a:r>
              <a:rPr lang="de-DE" dirty="0"/>
              <a:t>1000</a:t>
            </a:r>
          </a:p>
          <a:p>
            <a:r>
              <a:rPr lang="de-DE" dirty="0"/>
              <a:t>1000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54898" y="3620788"/>
            <a:ext cx="151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Lower bounds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623680" y="3620788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Upper bounds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871817" y="1574507"/>
            <a:ext cx="5079217" cy="1665608"/>
            <a:chOff x="1396480" y="2083411"/>
            <a:chExt cx="5079217" cy="1665608"/>
          </a:xfrm>
        </p:grpSpPr>
        <p:sp>
          <p:nvSpPr>
            <p:cNvPr id="6" name="Oval 5"/>
            <p:cNvSpPr/>
            <p:nvPr/>
          </p:nvSpPr>
          <p:spPr>
            <a:xfrm>
              <a:off x="1979407" y="2700169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874084" y="2700169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121972" y="316812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371652" y="316812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506532" y="2956605"/>
              <a:ext cx="367552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398494" y="2956605"/>
              <a:ext cx="580913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6"/>
              <a:endCxn id="8" idx="3"/>
            </p:cNvCxnSpPr>
            <p:nvPr/>
          </p:nvCxnSpPr>
          <p:spPr>
            <a:xfrm flipV="1">
              <a:off x="3571539" y="2627700"/>
              <a:ext cx="627629" cy="319895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7" idx="5"/>
              <a:endCxn id="10" idx="2"/>
            </p:cNvCxnSpPr>
            <p:nvPr/>
          </p:nvCxnSpPr>
          <p:spPr>
            <a:xfrm>
              <a:off x="3469399" y="3122552"/>
              <a:ext cx="652573" cy="29300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6"/>
              <a:endCxn id="11" idx="2"/>
            </p:cNvCxnSpPr>
            <p:nvPr/>
          </p:nvCxnSpPr>
          <p:spPr>
            <a:xfrm>
              <a:off x="4649097" y="3415552"/>
              <a:ext cx="72255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396480" y="3010355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27" name="Straight Arrow Connector 26"/>
            <p:cNvCxnSpPr>
              <a:stCxn id="8" idx="6"/>
            </p:cNvCxnSpPr>
            <p:nvPr/>
          </p:nvCxnSpPr>
          <p:spPr>
            <a:xfrm>
              <a:off x="4649097" y="2452743"/>
              <a:ext cx="1678621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1" idx="6"/>
            </p:cNvCxnSpPr>
            <p:nvPr/>
          </p:nvCxnSpPr>
          <p:spPr>
            <a:xfrm>
              <a:off x="5898777" y="3415552"/>
              <a:ext cx="512781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550738" y="302649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1747" y="2299568"/>
              <a:ext cx="405880" cy="36933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40442" y="3293646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16563" y="2083411"/>
              <a:ext cx="579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60202" y="3379687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62415" y="3040841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cxnSp>
          <p:nvCxnSpPr>
            <p:cNvPr id="42" name="Straight Arrow Connector 41"/>
            <p:cNvCxnSpPr>
              <a:stCxn id="8" idx="6"/>
            </p:cNvCxnSpPr>
            <p:nvPr/>
          </p:nvCxnSpPr>
          <p:spPr>
            <a:xfrm flipH="1">
              <a:off x="3551556" y="2452743"/>
              <a:ext cx="1097541" cy="597797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4121972" y="2205317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99750" y="4061181"/>
          <a:ext cx="3456000" cy="1703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A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B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C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D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E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617492" y="4544291"/>
            <a:ext cx="2202908" cy="34612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6940556" y="4287708"/>
            <a:ext cx="15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V2 is reversible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88323" y="1242635"/>
            <a:ext cx="4580387" cy="237815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 bldLvl="0" animBg="1"/>
      <p:bldP spid="50" grpId="0" bldLvl="0" animBg="1"/>
      <p:bldP spid="51" grpId="0" bldLvl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16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multiplication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13</a:t>
            </a:fld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3772578" y="2541430"/>
            <a:ext cx="364363" cy="154074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eft Bracket 6"/>
          <p:cNvSpPr/>
          <p:nvPr/>
        </p:nvSpPr>
        <p:spPr>
          <a:xfrm>
            <a:off x="1128706" y="2541430"/>
            <a:ext cx="186893" cy="154697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ouble Bracket 7"/>
          <p:cNvSpPr/>
          <p:nvPr/>
        </p:nvSpPr>
        <p:spPr>
          <a:xfrm>
            <a:off x="4784500" y="2150575"/>
            <a:ext cx="631616" cy="215690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845960" y="2306562"/>
            <a:ext cx="513282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Ex1</a:t>
            </a:r>
          </a:p>
          <a:p>
            <a:r>
              <a:rPr lang="de-DE" dirty="0"/>
              <a:t>v1</a:t>
            </a:r>
          </a:p>
          <a:p>
            <a:r>
              <a:rPr lang="de-DE" dirty="0"/>
              <a:t>v2</a:t>
            </a:r>
          </a:p>
          <a:p>
            <a:r>
              <a:rPr lang="de-DE" dirty="0"/>
              <a:t>v3</a:t>
            </a:r>
          </a:p>
          <a:p>
            <a:r>
              <a:rPr lang="de-DE" dirty="0"/>
              <a:t>v4</a:t>
            </a:r>
          </a:p>
          <a:p>
            <a:r>
              <a:rPr lang="de-DE" dirty="0"/>
              <a:t>Ex2</a:t>
            </a:r>
          </a:p>
          <a:p>
            <a:r>
              <a:rPr lang="de-DE" dirty="0"/>
              <a:t>Ex3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77085" y="31271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08843" y="2258139"/>
          <a:ext cx="3456000" cy="1703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A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B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C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D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E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72992" y="2558683"/>
            <a:ext cx="2936137" cy="288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67463" y="2328078"/>
            <a:ext cx="441931" cy="2031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rc 19"/>
          <p:cNvSpPr/>
          <p:nvPr/>
        </p:nvSpPr>
        <p:spPr>
          <a:xfrm>
            <a:off x="2236730" y="1927417"/>
            <a:ext cx="2598479" cy="705384"/>
          </a:xfrm>
          <a:prstGeom prst="arc">
            <a:avLst>
              <a:gd name="adj1" fmla="val 11035314"/>
              <a:gd name="adj2" fmla="val 212656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rc 21"/>
          <p:cNvSpPr/>
          <p:nvPr/>
        </p:nvSpPr>
        <p:spPr>
          <a:xfrm>
            <a:off x="5088428" y="1812764"/>
            <a:ext cx="1374668" cy="705384"/>
          </a:xfrm>
          <a:prstGeom prst="arc">
            <a:avLst>
              <a:gd name="adj1" fmla="val 10886987"/>
              <a:gd name="adj2" fmla="val 3761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ght Bracket 22"/>
          <p:cNvSpPr/>
          <p:nvPr/>
        </p:nvSpPr>
        <p:spPr>
          <a:xfrm>
            <a:off x="7207087" y="2473857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Left Bracket 23"/>
          <p:cNvSpPr/>
          <p:nvPr/>
        </p:nvSpPr>
        <p:spPr>
          <a:xfrm>
            <a:off x="6177957" y="2470742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Box 25"/>
          <p:cNvSpPr txBox="1"/>
          <p:nvPr/>
        </p:nvSpPr>
        <p:spPr>
          <a:xfrm>
            <a:off x="6310056" y="2518148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Ex1-v1</a:t>
            </a:r>
          </a:p>
          <a:p>
            <a:endParaRPr lang="de-DE" dirty="0"/>
          </a:p>
        </p:txBody>
      </p:sp>
      <p:sp>
        <p:nvSpPr>
          <p:cNvPr id="27" name="TextBox 26"/>
          <p:cNvSpPr txBox="1"/>
          <p:nvPr/>
        </p:nvSpPr>
        <p:spPr>
          <a:xfrm>
            <a:off x="5669335" y="31271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26279" y="1382783"/>
            <a:ext cx="13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Dot Product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10056" y="28542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2v1-2v2-v3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55169" y="316447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v2-Ex2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86799" y="34359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v3-v4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70943" y="3729538"/>
            <a:ext cx="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v4-Ex3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21501" y="3066628"/>
            <a:ext cx="41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77085" y="5486400"/>
            <a:ext cx="409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 equations , 7 variables -&gt; undetermined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21782" y="2558683"/>
            <a:ext cx="10791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Ex1=v1</a:t>
            </a:r>
          </a:p>
          <a:p>
            <a:r>
              <a:rPr lang="de-DE" dirty="0"/>
              <a:t>v1=v2+v3</a:t>
            </a:r>
          </a:p>
          <a:p>
            <a:r>
              <a:rPr lang="de-DE" dirty="0"/>
              <a:t>v2= Ex2</a:t>
            </a:r>
          </a:p>
          <a:p>
            <a:r>
              <a:rPr lang="de-DE" dirty="0"/>
              <a:t>v3=v4</a:t>
            </a:r>
          </a:p>
          <a:p>
            <a:r>
              <a:rPr lang="de-DE" dirty="0"/>
              <a:t>v4=Ex3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8482945" y="53711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Box 39"/>
          <p:cNvSpPr txBox="1"/>
          <p:nvPr/>
        </p:nvSpPr>
        <p:spPr>
          <a:xfrm>
            <a:off x="9633531" y="548640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 unique solution</a:t>
            </a:r>
          </a:p>
        </p:txBody>
      </p:sp>
      <p:sp>
        <p:nvSpPr>
          <p:cNvPr id="42" name="Left Bracket 41"/>
          <p:cNvSpPr/>
          <p:nvPr/>
        </p:nvSpPr>
        <p:spPr>
          <a:xfrm>
            <a:off x="8749987" y="2500462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ight Bracket 42"/>
          <p:cNvSpPr/>
          <p:nvPr/>
        </p:nvSpPr>
        <p:spPr>
          <a:xfrm>
            <a:off x="9536549" y="2503577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ight Arrow 43"/>
          <p:cNvSpPr/>
          <p:nvPr/>
        </p:nvSpPr>
        <p:spPr>
          <a:xfrm>
            <a:off x="8164252" y="3223532"/>
            <a:ext cx="5078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tangle 45"/>
          <p:cNvSpPr/>
          <p:nvPr/>
        </p:nvSpPr>
        <p:spPr>
          <a:xfrm>
            <a:off x="1172992" y="2854200"/>
            <a:ext cx="2936137" cy="288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tangle 46"/>
          <p:cNvSpPr/>
          <p:nvPr/>
        </p:nvSpPr>
        <p:spPr>
          <a:xfrm>
            <a:off x="1174504" y="3127138"/>
            <a:ext cx="2936137" cy="288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tangle 47"/>
          <p:cNvSpPr/>
          <p:nvPr/>
        </p:nvSpPr>
        <p:spPr>
          <a:xfrm>
            <a:off x="1174566" y="3441504"/>
            <a:ext cx="2936137" cy="288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 48"/>
          <p:cNvSpPr/>
          <p:nvPr/>
        </p:nvSpPr>
        <p:spPr>
          <a:xfrm>
            <a:off x="1184508" y="3733660"/>
            <a:ext cx="2936137" cy="288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29" grpId="0"/>
      <p:bldP spid="32" grpId="0"/>
      <p:bldP spid="33" grpId="0"/>
      <p:bldP spid="34" grpId="0"/>
      <p:bldP spid="36" grpId="0"/>
      <p:bldP spid="37" grpId="0"/>
      <p:bldP spid="39" grpId="0" animBg="1"/>
      <p:bldP spid="40" grpId="0"/>
      <p:bldP spid="42" grpId="0" animBg="1"/>
      <p:bldP spid="43" grpId="0" animBg="1"/>
      <p:bldP spid="44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Trivial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14</a:t>
            </a:fld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3744462" y="3553075"/>
            <a:ext cx="364363" cy="154074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eft Bracket 6"/>
          <p:cNvSpPr/>
          <p:nvPr/>
        </p:nvSpPr>
        <p:spPr>
          <a:xfrm>
            <a:off x="1100590" y="3553075"/>
            <a:ext cx="186893" cy="154697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ouble Bracket 7"/>
          <p:cNvSpPr/>
          <p:nvPr/>
        </p:nvSpPr>
        <p:spPr>
          <a:xfrm>
            <a:off x="4756384" y="3162220"/>
            <a:ext cx="631616" cy="215690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817844" y="3318207"/>
            <a:ext cx="513282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Ex1</a:t>
            </a:r>
          </a:p>
          <a:p>
            <a:r>
              <a:rPr lang="de-DE" dirty="0"/>
              <a:t>v1</a:t>
            </a:r>
          </a:p>
          <a:p>
            <a:r>
              <a:rPr lang="de-DE" dirty="0"/>
              <a:t>v2</a:t>
            </a:r>
          </a:p>
          <a:p>
            <a:r>
              <a:rPr lang="de-DE" dirty="0"/>
              <a:t>v3</a:t>
            </a:r>
          </a:p>
          <a:p>
            <a:r>
              <a:rPr lang="de-DE" dirty="0"/>
              <a:t>v4</a:t>
            </a:r>
          </a:p>
          <a:p>
            <a:r>
              <a:rPr lang="de-DE" dirty="0"/>
              <a:t>Ex2</a:t>
            </a:r>
          </a:p>
          <a:p>
            <a:r>
              <a:rPr lang="de-DE" dirty="0"/>
              <a:t>Ex3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896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80727" y="3269784"/>
          <a:ext cx="3456000" cy="1703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A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B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C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D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E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839347" y="3162221"/>
            <a:ext cx="441931" cy="2187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ght Bracket 22"/>
          <p:cNvSpPr/>
          <p:nvPr/>
        </p:nvSpPr>
        <p:spPr>
          <a:xfrm>
            <a:off x="7178971" y="348550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Left Bracket 23"/>
          <p:cNvSpPr/>
          <p:nvPr/>
        </p:nvSpPr>
        <p:spPr>
          <a:xfrm>
            <a:off x="6149841" y="348238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Box 25"/>
          <p:cNvSpPr txBox="1"/>
          <p:nvPr/>
        </p:nvSpPr>
        <p:spPr>
          <a:xfrm>
            <a:off x="6281940" y="3529793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Ex1-v1</a:t>
            </a:r>
          </a:p>
          <a:p>
            <a:endParaRPr lang="de-DE" dirty="0"/>
          </a:p>
        </p:txBody>
      </p:sp>
      <p:sp>
        <p:nvSpPr>
          <p:cNvPr id="27" name="TextBox 26"/>
          <p:cNvSpPr txBox="1"/>
          <p:nvPr/>
        </p:nvSpPr>
        <p:spPr>
          <a:xfrm>
            <a:off x="564121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81940" y="386584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2v1-2v2-v3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7053" y="417612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v2-Ex2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58683" y="444760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v3-v4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2827" y="4741183"/>
            <a:ext cx="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v4-Ex3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93385" y="4078273"/>
            <a:ext cx="41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93666" y="3570328"/>
            <a:ext cx="10791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Ex1=v1</a:t>
            </a:r>
          </a:p>
          <a:p>
            <a:r>
              <a:rPr lang="de-DE" dirty="0"/>
              <a:t>v1=v2+v3</a:t>
            </a:r>
          </a:p>
          <a:p>
            <a:r>
              <a:rPr lang="de-DE" dirty="0"/>
              <a:t>v2= Ex2</a:t>
            </a:r>
          </a:p>
          <a:p>
            <a:r>
              <a:rPr lang="de-DE" dirty="0"/>
              <a:t>v3=v4</a:t>
            </a:r>
          </a:p>
          <a:p>
            <a:r>
              <a:rPr lang="de-DE" dirty="0"/>
              <a:t>v4=Ex3</a:t>
            </a:r>
          </a:p>
        </p:txBody>
      </p:sp>
      <p:sp>
        <p:nvSpPr>
          <p:cNvPr id="42" name="Left Bracket 41"/>
          <p:cNvSpPr/>
          <p:nvPr/>
        </p:nvSpPr>
        <p:spPr>
          <a:xfrm>
            <a:off x="8721871" y="351210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ight Bracket 42"/>
          <p:cNvSpPr/>
          <p:nvPr/>
        </p:nvSpPr>
        <p:spPr>
          <a:xfrm>
            <a:off x="9610120" y="351522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ight Arrow 43"/>
          <p:cNvSpPr/>
          <p:nvPr/>
        </p:nvSpPr>
        <p:spPr>
          <a:xfrm>
            <a:off x="8136136" y="4235177"/>
            <a:ext cx="5078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/>
          <p:cNvSpPr txBox="1"/>
          <p:nvPr/>
        </p:nvSpPr>
        <p:spPr>
          <a:xfrm>
            <a:off x="8482945" y="290727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Ex1=0, v2=0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Trivial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15</a:t>
            </a:fld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3744462" y="3553075"/>
            <a:ext cx="364363" cy="154074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eft Bracket 6"/>
          <p:cNvSpPr/>
          <p:nvPr/>
        </p:nvSpPr>
        <p:spPr>
          <a:xfrm>
            <a:off x="1100590" y="3553075"/>
            <a:ext cx="186893" cy="154697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ouble Bracket 7"/>
          <p:cNvSpPr/>
          <p:nvPr/>
        </p:nvSpPr>
        <p:spPr>
          <a:xfrm>
            <a:off x="4756384" y="3162220"/>
            <a:ext cx="631616" cy="215690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817844" y="3318207"/>
            <a:ext cx="513282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Ex1</a:t>
            </a:r>
          </a:p>
          <a:p>
            <a:r>
              <a:rPr lang="de-DE" dirty="0"/>
              <a:t>v1</a:t>
            </a:r>
          </a:p>
          <a:p>
            <a:r>
              <a:rPr lang="de-DE" dirty="0"/>
              <a:t>v2</a:t>
            </a:r>
          </a:p>
          <a:p>
            <a:r>
              <a:rPr lang="de-DE" dirty="0"/>
              <a:t>v3</a:t>
            </a:r>
          </a:p>
          <a:p>
            <a:r>
              <a:rPr lang="de-DE" dirty="0"/>
              <a:t>v4</a:t>
            </a:r>
          </a:p>
          <a:p>
            <a:r>
              <a:rPr lang="de-DE" dirty="0"/>
              <a:t>Ex2</a:t>
            </a:r>
          </a:p>
          <a:p>
            <a:r>
              <a:rPr lang="de-DE" dirty="0"/>
              <a:t>Ex3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896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80727" y="3269784"/>
          <a:ext cx="3456000" cy="1703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A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B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C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D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E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839347" y="3162221"/>
            <a:ext cx="441931" cy="2187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ght Bracket 22"/>
          <p:cNvSpPr/>
          <p:nvPr/>
        </p:nvSpPr>
        <p:spPr>
          <a:xfrm>
            <a:off x="7178971" y="348550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Left Bracket 23"/>
          <p:cNvSpPr/>
          <p:nvPr/>
        </p:nvSpPr>
        <p:spPr>
          <a:xfrm>
            <a:off x="6149841" y="348238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Box 25"/>
          <p:cNvSpPr txBox="1"/>
          <p:nvPr/>
        </p:nvSpPr>
        <p:spPr>
          <a:xfrm>
            <a:off x="6281940" y="3529793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Ex1-v1</a:t>
            </a:r>
          </a:p>
          <a:p>
            <a:endParaRPr lang="de-DE" dirty="0"/>
          </a:p>
        </p:txBody>
      </p:sp>
      <p:sp>
        <p:nvSpPr>
          <p:cNvPr id="27" name="TextBox 26"/>
          <p:cNvSpPr txBox="1"/>
          <p:nvPr/>
        </p:nvSpPr>
        <p:spPr>
          <a:xfrm>
            <a:off x="564121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81940" y="386584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2v1-2v2-v3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7053" y="417612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v2-Ex2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58683" y="444760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v3-v4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2827" y="4741183"/>
            <a:ext cx="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v4-Ex3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93385" y="4078273"/>
            <a:ext cx="41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93666" y="3570328"/>
            <a:ext cx="974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0</a:t>
            </a:r>
            <a:r>
              <a:rPr lang="de-DE" dirty="0"/>
              <a:t>=v1</a:t>
            </a:r>
          </a:p>
          <a:p>
            <a:r>
              <a:rPr lang="de-DE" dirty="0"/>
              <a:t>v1=</a:t>
            </a:r>
            <a:r>
              <a:rPr lang="de-DE" dirty="0">
                <a:solidFill>
                  <a:srgbClr val="FF0000"/>
                </a:solidFill>
              </a:rPr>
              <a:t>0</a:t>
            </a:r>
            <a:r>
              <a:rPr lang="de-DE" dirty="0"/>
              <a:t>+v3</a:t>
            </a:r>
          </a:p>
          <a:p>
            <a:r>
              <a:rPr lang="de-DE" dirty="0">
                <a:solidFill>
                  <a:srgbClr val="FF0000"/>
                </a:solidFill>
              </a:rPr>
              <a:t>0</a:t>
            </a:r>
            <a:r>
              <a:rPr lang="de-DE" dirty="0"/>
              <a:t>= Ex2</a:t>
            </a:r>
          </a:p>
          <a:p>
            <a:r>
              <a:rPr lang="de-DE" dirty="0"/>
              <a:t>v3=v4</a:t>
            </a:r>
          </a:p>
          <a:p>
            <a:r>
              <a:rPr lang="de-DE" dirty="0"/>
              <a:t>v4=Ex3</a:t>
            </a:r>
          </a:p>
        </p:txBody>
      </p:sp>
      <p:sp>
        <p:nvSpPr>
          <p:cNvPr id="42" name="Left Bracket 41"/>
          <p:cNvSpPr/>
          <p:nvPr/>
        </p:nvSpPr>
        <p:spPr>
          <a:xfrm>
            <a:off x="8721871" y="351210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ight Bracket 42"/>
          <p:cNvSpPr/>
          <p:nvPr/>
        </p:nvSpPr>
        <p:spPr>
          <a:xfrm>
            <a:off x="9610120" y="351522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ight Arrow 43"/>
          <p:cNvSpPr/>
          <p:nvPr/>
        </p:nvSpPr>
        <p:spPr>
          <a:xfrm>
            <a:off x="8136136" y="4235177"/>
            <a:ext cx="5078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/>
          <p:cNvSpPr txBox="1"/>
          <p:nvPr/>
        </p:nvSpPr>
        <p:spPr>
          <a:xfrm>
            <a:off x="8404391" y="2996737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Ex1=0, v2=0</a:t>
            </a:r>
          </a:p>
        </p:txBody>
      </p:sp>
    </p:spTree>
    <p:extLst>
      <p:ext uri="{BB962C8B-B14F-4D97-AF65-F5344CB8AC3E}">
        <p14:creationId xmlns:p14="http://schemas.microsoft.com/office/powerpoint/2010/main" val="2553834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Trivial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16</a:t>
            </a:fld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3744462" y="3553075"/>
            <a:ext cx="364363" cy="154074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eft Bracket 6"/>
          <p:cNvSpPr/>
          <p:nvPr/>
        </p:nvSpPr>
        <p:spPr>
          <a:xfrm>
            <a:off x="1100590" y="3553075"/>
            <a:ext cx="186893" cy="154697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ouble Bracket 7"/>
          <p:cNvSpPr/>
          <p:nvPr/>
        </p:nvSpPr>
        <p:spPr>
          <a:xfrm>
            <a:off x="4756384" y="3162220"/>
            <a:ext cx="631616" cy="215690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817844" y="3318207"/>
            <a:ext cx="513282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Ex1</a:t>
            </a:r>
          </a:p>
          <a:p>
            <a:r>
              <a:rPr lang="de-DE" dirty="0"/>
              <a:t>v1</a:t>
            </a:r>
          </a:p>
          <a:p>
            <a:r>
              <a:rPr lang="de-DE" dirty="0"/>
              <a:t>v2</a:t>
            </a:r>
          </a:p>
          <a:p>
            <a:r>
              <a:rPr lang="de-DE" dirty="0"/>
              <a:t>v3</a:t>
            </a:r>
          </a:p>
          <a:p>
            <a:r>
              <a:rPr lang="de-DE" dirty="0"/>
              <a:t>v4</a:t>
            </a:r>
          </a:p>
          <a:p>
            <a:r>
              <a:rPr lang="de-DE" dirty="0"/>
              <a:t>Ex2</a:t>
            </a:r>
          </a:p>
          <a:p>
            <a:r>
              <a:rPr lang="de-DE" dirty="0"/>
              <a:t>Ex3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896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80727" y="3269784"/>
          <a:ext cx="3456000" cy="1703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A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B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C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D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E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839347" y="3162221"/>
            <a:ext cx="441931" cy="2187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ght Bracket 22"/>
          <p:cNvSpPr/>
          <p:nvPr/>
        </p:nvSpPr>
        <p:spPr>
          <a:xfrm>
            <a:off x="7178971" y="348550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Left Bracket 23"/>
          <p:cNvSpPr/>
          <p:nvPr/>
        </p:nvSpPr>
        <p:spPr>
          <a:xfrm>
            <a:off x="6149841" y="348238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Box 25"/>
          <p:cNvSpPr txBox="1"/>
          <p:nvPr/>
        </p:nvSpPr>
        <p:spPr>
          <a:xfrm>
            <a:off x="6281940" y="3529793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Ex1-v1</a:t>
            </a:r>
          </a:p>
          <a:p>
            <a:endParaRPr lang="de-DE" dirty="0"/>
          </a:p>
        </p:txBody>
      </p:sp>
      <p:sp>
        <p:nvSpPr>
          <p:cNvPr id="27" name="TextBox 26"/>
          <p:cNvSpPr txBox="1"/>
          <p:nvPr/>
        </p:nvSpPr>
        <p:spPr>
          <a:xfrm>
            <a:off x="564121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81940" y="386584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2v1-2v2-v3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7053" y="417612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v2-Ex2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58683" y="444760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v3-v4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2827" y="4741183"/>
            <a:ext cx="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v4-Ex3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93385" y="4078273"/>
            <a:ext cx="41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93666" y="3570328"/>
            <a:ext cx="902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0=0</a:t>
            </a:r>
          </a:p>
          <a:p>
            <a:r>
              <a:rPr lang="de-DE" dirty="0"/>
              <a:t>0=</a:t>
            </a:r>
            <a:r>
              <a:rPr lang="de-DE" dirty="0">
                <a:solidFill>
                  <a:srgbClr val="FF0000"/>
                </a:solidFill>
              </a:rPr>
              <a:t>0</a:t>
            </a:r>
            <a:r>
              <a:rPr lang="de-DE" dirty="0"/>
              <a:t>+v3</a:t>
            </a:r>
          </a:p>
          <a:p>
            <a:r>
              <a:rPr lang="de-DE" dirty="0"/>
              <a:t>0= 0</a:t>
            </a:r>
          </a:p>
          <a:p>
            <a:r>
              <a:rPr lang="de-DE" dirty="0"/>
              <a:t>v3=v4</a:t>
            </a:r>
          </a:p>
          <a:p>
            <a:r>
              <a:rPr lang="de-DE" dirty="0"/>
              <a:t>v4=Ex3</a:t>
            </a:r>
          </a:p>
        </p:txBody>
      </p:sp>
      <p:sp>
        <p:nvSpPr>
          <p:cNvPr id="42" name="Left Bracket 41"/>
          <p:cNvSpPr/>
          <p:nvPr/>
        </p:nvSpPr>
        <p:spPr>
          <a:xfrm>
            <a:off x="8721871" y="351210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ight Bracket 42"/>
          <p:cNvSpPr/>
          <p:nvPr/>
        </p:nvSpPr>
        <p:spPr>
          <a:xfrm>
            <a:off x="9610120" y="351522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ight Arrow 43"/>
          <p:cNvSpPr/>
          <p:nvPr/>
        </p:nvSpPr>
        <p:spPr>
          <a:xfrm>
            <a:off x="8136136" y="4235177"/>
            <a:ext cx="5078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/>
          <p:cNvSpPr txBox="1"/>
          <p:nvPr/>
        </p:nvSpPr>
        <p:spPr>
          <a:xfrm>
            <a:off x="8482945" y="2907274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Ex1=0, v2=0, v3=0</a:t>
            </a:r>
          </a:p>
        </p:txBody>
      </p:sp>
    </p:spTree>
    <p:extLst>
      <p:ext uri="{BB962C8B-B14F-4D97-AF65-F5344CB8AC3E}">
        <p14:creationId xmlns:p14="http://schemas.microsoft.com/office/powerpoint/2010/main" val="27913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Trivial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17</a:t>
            </a:fld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3744462" y="3553075"/>
            <a:ext cx="364363" cy="154074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eft Bracket 6"/>
          <p:cNvSpPr/>
          <p:nvPr/>
        </p:nvSpPr>
        <p:spPr>
          <a:xfrm>
            <a:off x="1100590" y="3553075"/>
            <a:ext cx="186893" cy="154697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ouble Bracket 7"/>
          <p:cNvSpPr/>
          <p:nvPr/>
        </p:nvSpPr>
        <p:spPr>
          <a:xfrm>
            <a:off x="4756384" y="3162220"/>
            <a:ext cx="631616" cy="215690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817844" y="3318207"/>
            <a:ext cx="513282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Ex1</a:t>
            </a:r>
          </a:p>
          <a:p>
            <a:r>
              <a:rPr lang="de-DE" dirty="0"/>
              <a:t>v1</a:t>
            </a:r>
          </a:p>
          <a:p>
            <a:r>
              <a:rPr lang="de-DE" dirty="0"/>
              <a:t>v2</a:t>
            </a:r>
          </a:p>
          <a:p>
            <a:r>
              <a:rPr lang="de-DE" dirty="0"/>
              <a:t>v3</a:t>
            </a:r>
          </a:p>
          <a:p>
            <a:r>
              <a:rPr lang="de-DE" dirty="0"/>
              <a:t>v4</a:t>
            </a:r>
          </a:p>
          <a:p>
            <a:r>
              <a:rPr lang="de-DE" dirty="0"/>
              <a:t>Ex2</a:t>
            </a:r>
          </a:p>
          <a:p>
            <a:r>
              <a:rPr lang="de-DE" dirty="0"/>
              <a:t>Ex3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896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80727" y="3269784"/>
          <a:ext cx="3456000" cy="1703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A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B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C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D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E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839347" y="3162221"/>
            <a:ext cx="441931" cy="2187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ght Bracket 22"/>
          <p:cNvSpPr/>
          <p:nvPr/>
        </p:nvSpPr>
        <p:spPr>
          <a:xfrm>
            <a:off x="7178971" y="348550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Left Bracket 23"/>
          <p:cNvSpPr/>
          <p:nvPr/>
        </p:nvSpPr>
        <p:spPr>
          <a:xfrm>
            <a:off x="6149841" y="348238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Box 25"/>
          <p:cNvSpPr txBox="1"/>
          <p:nvPr/>
        </p:nvSpPr>
        <p:spPr>
          <a:xfrm>
            <a:off x="6281940" y="3529793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Ex1-v1</a:t>
            </a:r>
          </a:p>
          <a:p>
            <a:endParaRPr lang="de-DE" dirty="0"/>
          </a:p>
        </p:txBody>
      </p:sp>
      <p:sp>
        <p:nvSpPr>
          <p:cNvPr id="27" name="TextBox 26"/>
          <p:cNvSpPr txBox="1"/>
          <p:nvPr/>
        </p:nvSpPr>
        <p:spPr>
          <a:xfrm>
            <a:off x="564121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81940" y="386584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2v1-2v2-v3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7053" y="417612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v2-Ex2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58683" y="444760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v3-v4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2827" y="4741183"/>
            <a:ext cx="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v4-Ex3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93385" y="4078273"/>
            <a:ext cx="41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93666" y="3570328"/>
            <a:ext cx="8499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0=0</a:t>
            </a:r>
          </a:p>
          <a:p>
            <a:r>
              <a:rPr lang="de-DE" dirty="0"/>
              <a:t>0=</a:t>
            </a:r>
            <a:r>
              <a:rPr lang="de-DE" dirty="0">
                <a:solidFill>
                  <a:srgbClr val="FF0000"/>
                </a:solidFill>
              </a:rPr>
              <a:t>0</a:t>
            </a:r>
            <a:r>
              <a:rPr lang="de-DE" dirty="0"/>
              <a:t>+0</a:t>
            </a:r>
          </a:p>
          <a:p>
            <a:r>
              <a:rPr lang="de-DE" dirty="0"/>
              <a:t>0= 0</a:t>
            </a:r>
          </a:p>
          <a:p>
            <a:r>
              <a:rPr lang="de-DE" dirty="0"/>
              <a:t>0=v4</a:t>
            </a:r>
          </a:p>
          <a:p>
            <a:r>
              <a:rPr lang="de-DE" dirty="0"/>
              <a:t>v4=Ex3</a:t>
            </a:r>
          </a:p>
        </p:txBody>
      </p:sp>
      <p:sp>
        <p:nvSpPr>
          <p:cNvPr id="42" name="Left Bracket 41"/>
          <p:cNvSpPr/>
          <p:nvPr/>
        </p:nvSpPr>
        <p:spPr>
          <a:xfrm>
            <a:off x="8721871" y="351210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ight Bracket 42"/>
          <p:cNvSpPr/>
          <p:nvPr/>
        </p:nvSpPr>
        <p:spPr>
          <a:xfrm>
            <a:off x="9610120" y="351522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ight Arrow 43"/>
          <p:cNvSpPr/>
          <p:nvPr/>
        </p:nvSpPr>
        <p:spPr>
          <a:xfrm>
            <a:off x="8136136" y="4235177"/>
            <a:ext cx="5078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/>
          <p:cNvSpPr txBox="1"/>
          <p:nvPr/>
        </p:nvSpPr>
        <p:spPr>
          <a:xfrm>
            <a:off x="8482945" y="2907274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Ex1=0, v2=0, v3=0, v4=0, Ex3=0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6986459" y="959935"/>
            <a:ext cx="5079217" cy="1665608"/>
            <a:chOff x="1396480" y="2083411"/>
            <a:chExt cx="5079217" cy="1665608"/>
          </a:xfrm>
        </p:grpSpPr>
        <p:sp>
          <p:nvSpPr>
            <p:cNvPr id="67" name="Oval 66"/>
            <p:cNvSpPr/>
            <p:nvPr/>
          </p:nvSpPr>
          <p:spPr>
            <a:xfrm>
              <a:off x="1979407" y="2700169"/>
              <a:ext cx="527125" cy="4948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2874084" y="2700169"/>
              <a:ext cx="697455" cy="4948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4121972" y="3168126"/>
              <a:ext cx="527125" cy="4948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5371652" y="3168126"/>
              <a:ext cx="527125" cy="4948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506532" y="2956605"/>
              <a:ext cx="367552" cy="0"/>
            </a:xfrm>
            <a:prstGeom prst="straightConnector1">
              <a:avLst/>
            </a:prstGeom>
            <a:ln w="28575">
              <a:solidFill>
                <a:schemeClr val="accent6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1398494" y="2956605"/>
              <a:ext cx="580913" cy="0"/>
            </a:xfrm>
            <a:prstGeom prst="straightConnector1">
              <a:avLst/>
            </a:prstGeom>
            <a:ln w="28575">
              <a:solidFill>
                <a:schemeClr val="accent6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cxnSpLocks/>
              <a:stCxn id="68" idx="6"/>
              <a:endCxn id="86" idx="3"/>
            </p:cNvCxnSpPr>
            <p:nvPr/>
          </p:nvCxnSpPr>
          <p:spPr>
            <a:xfrm flipV="1">
              <a:off x="3571539" y="2627700"/>
              <a:ext cx="627629" cy="319895"/>
            </a:xfrm>
            <a:prstGeom prst="straightConnector1">
              <a:avLst/>
            </a:prstGeom>
            <a:ln w="28575">
              <a:solidFill>
                <a:schemeClr val="accent6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cxnSpLocks/>
              <a:stCxn id="68" idx="5"/>
              <a:endCxn id="69" idx="2"/>
            </p:cNvCxnSpPr>
            <p:nvPr/>
          </p:nvCxnSpPr>
          <p:spPr>
            <a:xfrm>
              <a:off x="3469399" y="3122552"/>
              <a:ext cx="652573" cy="293000"/>
            </a:xfrm>
            <a:prstGeom prst="straightConnector1">
              <a:avLst/>
            </a:prstGeom>
            <a:ln w="28575">
              <a:solidFill>
                <a:schemeClr val="accent6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cxnSpLocks/>
              <a:stCxn id="69" idx="6"/>
              <a:endCxn id="70" idx="2"/>
            </p:cNvCxnSpPr>
            <p:nvPr/>
          </p:nvCxnSpPr>
          <p:spPr>
            <a:xfrm>
              <a:off x="4649097" y="3415552"/>
              <a:ext cx="722555" cy="0"/>
            </a:xfrm>
            <a:prstGeom prst="straightConnector1">
              <a:avLst/>
            </a:prstGeom>
            <a:ln w="28575">
              <a:solidFill>
                <a:schemeClr val="accent6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396480" y="3010355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77" name="Straight Arrow Connector 76"/>
            <p:cNvCxnSpPr>
              <a:cxnSpLocks/>
              <a:stCxn id="86" idx="6"/>
            </p:cNvCxnSpPr>
            <p:nvPr/>
          </p:nvCxnSpPr>
          <p:spPr>
            <a:xfrm>
              <a:off x="4649097" y="2452743"/>
              <a:ext cx="1678621" cy="0"/>
            </a:xfrm>
            <a:prstGeom prst="straightConnector1">
              <a:avLst/>
            </a:prstGeom>
            <a:ln w="28575">
              <a:solidFill>
                <a:schemeClr val="accent6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cxnSpLocks/>
              <a:stCxn id="70" idx="6"/>
            </p:cNvCxnSpPr>
            <p:nvPr/>
          </p:nvCxnSpPr>
          <p:spPr>
            <a:xfrm>
              <a:off x="5898777" y="3415552"/>
              <a:ext cx="512781" cy="0"/>
            </a:xfrm>
            <a:prstGeom prst="straightConnector1">
              <a:avLst/>
            </a:prstGeom>
            <a:ln w="28575">
              <a:solidFill>
                <a:schemeClr val="accent6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2550738" y="302649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81747" y="2299568"/>
              <a:ext cx="405880" cy="36933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40442" y="329364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16563" y="2083411"/>
              <a:ext cx="579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760202" y="3379687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962415" y="3040841"/>
              <a:ext cx="513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cxnSp>
          <p:nvCxnSpPr>
            <p:cNvPr id="85" name="Straight Arrow Connector 84"/>
            <p:cNvCxnSpPr>
              <a:cxnSpLocks/>
              <a:stCxn id="86" idx="6"/>
            </p:cNvCxnSpPr>
            <p:nvPr/>
          </p:nvCxnSpPr>
          <p:spPr>
            <a:xfrm flipH="1">
              <a:off x="3551556" y="2452743"/>
              <a:ext cx="1097541" cy="597797"/>
            </a:xfrm>
            <a:prstGeom prst="straightConnector1">
              <a:avLst/>
            </a:prstGeom>
            <a:ln w="28575">
              <a:solidFill>
                <a:schemeClr val="accent6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4121972" y="2205317"/>
              <a:ext cx="527125" cy="4948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0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18</a:t>
            </a:fld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3744462" y="3553075"/>
            <a:ext cx="364363" cy="154074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eft Bracket 6"/>
          <p:cNvSpPr/>
          <p:nvPr/>
        </p:nvSpPr>
        <p:spPr>
          <a:xfrm>
            <a:off x="1100590" y="3553075"/>
            <a:ext cx="186893" cy="154697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ouble Bracket 7"/>
          <p:cNvSpPr/>
          <p:nvPr/>
        </p:nvSpPr>
        <p:spPr>
          <a:xfrm>
            <a:off x="4756384" y="3162220"/>
            <a:ext cx="631616" cy="215690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817844" y="3318207"/>
            <a:ext cx="513282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Ex1</a:t>
            </a:r>
          </a:p>
          <a:p>
            <a:r>
              <a:rPr lang="de-DE" dirty="0"/>
              <a:t>v1</a:t>
            </a:r>
          </a:p>
          <a:p>
            <a:r>
              <a:rPr lang="de-DE" dirty="0"/>
              <a:t>v2</a:t>
            </a:r>
          </a:p>
          <a:p>
            <a:r>
              <a:rPr lang="de-DE" dirty="0"/>
              <a:t>v3</a:t>
            </a:r>
          </a:p>
          <a:p>
            <a:r>
              <a:rPr lang="de-DE" dirty="0"/>
              <a:t>v4</a:t>
            </a:r>
          </a:p>
          <a:p>
            <a:r>
              <a:rPr lang="de-DE" dirty="0"/>
              <a:t>Ex2</a:t>
            </a:r>
          </a:p>
          <a:p>
            <a:r>
              <a:rPr lang="de-DE" dirty="0"/>
              <a:t>Ex3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896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80727" y="3269784"/>
          <a:ext cx="3456000" cy="1703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A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B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C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D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E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839347" y="3162221"/>
            <a:ext cx="441931" cy="2187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ght Bracket 22"/>
          <p:cNvSpPr/>
          <p:nvPr/>
        </p:nvSpPr>
        <p:spPr>
          <a:xfrm>
            <a:off x="7178971" y="348550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Left Bracket 23"/>
          <p:cNvSpPr/>
          <p:nvPr/>
        </p:nvSpPr>
        <p:spPr>
          <a:xfrm>
            <a:off x="6149841" y="348238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Box 25"/>
          <p:cNvSpPr txBox="1"/>
          <p:nvPr/>
        </p:nvSpPr>
        <p:spPr>
          <a:xfrm>
            <a:off x="6281940" y="3529793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Ex1-v1</a:t>
            </a:r>
          </a:p>
          <a:p>
            <a:endParaRPr lang="de-DE" dirty="0"/>
          </a:p>
        </p:txBody>
      </p:sp>
      <p:sp>
        <p:nvSpPr>
          <p:cNvPr id="27" name="TextBox 26"/>
          <p:cNvSpPr txBox="1"/>
          <p:nvPr/>
        </p:nvSpPr>
        <p:spPr>
          <a:xfrm>
            <a:off x="564121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81940" y="386584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2v1-2v2-v3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7053" y="417612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v2-Ex2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58683" y="444760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v3-v4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2827" y="4741183"/>
            <a:ext cx="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v4-Ex3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93385" y="4078273"/>
            <a:ext cx="41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93666" y="3570328"/>
            <a:ext cx="10791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Ex1=v1</a:t>
            </a:r>
          </a:p>
          <a:p>
            <a:r>
              <a:rPr lang="de-DE" dirty="0"/>
              <a:t>v1=v2+v3</a:t>
            </a:r>
          </a:p>
          <a:p>
            <a:r>
              <a:rPr lang="de-DE" dirty="0"/>
              <a:t>v2= Ex2</a:t>
            </a:r>
          </a:p>
          <a:p>
            <a:r>
              <a:rPr lang="de-DE" dirty="0"/>
              <a:t>v3=v4</a:t>
            </a:r>
          </a:p>
          <a:p>
            <a:r>
              <a:rPr lang="de-DE" dirty="0"/>
              <a:t>v4=Ex3</a:t>
            </a:r>
          </a:p>
        </p:txBody>
      </p:sp>
      <p:sp>
        <p:nvSpPr>
          <p:cNvPr id="42" name="Left Bracket 41"/>
          <p:cNvSpPr/>
          <p:nvPr/>
        </p:nvSpPr>
        <p:spPr>
          <a:xfrm>
            <a:off x="8721871" y="351210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ight Bracket 42"/>
          <p:cNvSpPr/>
          <p:nvPr/>
        </p:nvSpPr>
        <p:spPr>
          <a:xfrm>
            <a:off x="9610120" y="351522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ight Arrow 43"/>
          <p:cNvSpPr/>
          <p:nvPr/>
        </p:nvSpPr>
        <p:spPr>
          <a:xfrm>
            <a:off x="8136136" y="4235177"/>
            <a:ext cx="5078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/>
          <p:cNvSpPr txBox="1"/>
          <p:nvPr/>
        </p:nvSpPr>
        <p:spPr>
          <a:xfrm>
            <a:off x="10316818" y="316805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Ex1=v1=1000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09599" y="345678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v2=Ex2=700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30437" y="3792611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v3=v4=Ex3=300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6986459" y="959935"/>
            <a:ext cx="5079217" cy="1665608"/>
            <a:chOff x="1396480" y="2083411"/>
            <a:chExt cx="5079217" cy="1665608"/>
          </a:xfrm>
        </p:grpSpPr>
        <p:sp>
          <p:nvSpPr>
            <p:cNvPr id="67" name="Oval 66"/>
            <p:cNvSpPr/>
            <p:nvPr/>
          </p:nvSpPr>
          <p:spPr>
            <a:xfrm>
              <a:off x="1979407" y="2700169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rgbClr val="8C3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2874084" y="2700169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rgbClr val="8C3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4121972" y="316812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rgbClr val="8C3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5371652" y="316812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rgbClr val="8C3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506532" y="2956605"/>
              <a:ext cx="367552" cy="0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1398494" y="2956605"/>
              <a:ext cx="580913" cy="0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8" idx="6"/>
              <a:endCxn id="86" idx="3"/>
            </p:cNvCxnSpPr>
            <p:nvPr/>
          </p:nvCxnSpPr>
          <p:spPr>
            <a:xfrm flipV="1">
              <a:off x="3571539" y="2627700"/>
              <a:ext cx="627629" cy="319895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8" idx="5"/>
              <a:endCxn id="69" idx="2"/>
            </p:cNvCxnSpPr>
            <p:nvPr/>
          </p:nvCxnSpPr>
          <p:spPr>
            <a:xfrm>
              <a:off x="3469399" y="3122552"/>
              <a:ext cx="652573" cy="293000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9" idx="6"/>
              <a:endCxn id="70" idx="2"/>
            </p:cNvCxnSpPr>
            <p:nvPr/>
          </p:nvCxnSpPr>
          <p:spPr>
            <a:xfrm>
              <a:off x="4649097" y="3415552"/>
              <a:ext cx="722555" cy="0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396480" y="3010355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77" name="Straight Arrow Connector 76"/>
            <p:cNvCxnSpPr>
              <a:stCxn id="86" idx="6"/>
            </p:cNvCxnSpPr>
            <p:nvPr/>
          </p:nvCxnSpPr>
          <p:spPr>
            <a:xfrm>
              <a:off x="4649097" y="2452743"/>
              <a:ext cx="1678621" cy="0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0" idx="6"/>
            </p:cNvCxnSpPr>
            <p:nvPr/>
          </p:nvCxnSpPr>
          <p:spPr>
            <a:xfrm>
              <a:off x="5898777" y="3415552"/>
              <a:ext cx="512781" cy="0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2550738" y="302649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81747" y="2299568"/>
              <a:ext cx="405880" cy="36933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40442" y="329364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16563" y="2083411"/>
              <a:ext cx="579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760202" y="3379687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962415" y="3040841"/>
              <a:ext cx="513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cxnSp>
          <p:nvCxnSpPr>
            <p:cNvPr id="85" name="Straight Arrow Connector 84"/>
            <p:cNvCxnSpPr>
              <a:stCxn id="86" idx="6"/>
            </p:cNvCxnSpPr>
            <p:nvPr/>
          </p:nvCxnSpPr>
          <p:spPr>
            <a:xfrm flipH="1">
              <a:off x="3551556" y="2452743"/>
              <a:ext cx="1097541" cy="597797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4121972" y="2205317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rgbClr val="8C3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</p:grpSp>
      <p:sp>
        <p:nvSpPr>
          <p:cNvPr id="87" name="Rectangle 86"/>
          <p:cNvSpPr/>
          <p:nvPr/>
        </p:nvSpPr>
        <p:spPr>
          <a:xfrm>
            <a:off x="7202965" y="628063"/>
            <a:ext cx="4580387" cy="237815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FE5842F-D8CB-4CAB-AE20-28C2F1FC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constraints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4" grpId="0"/>
      <p:bldP spid="8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Let‘s constrain the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19</a:t>
            </a:fld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3744462" y="3553075"/>
            <a:ext cx="364363" cy="154074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eft Bracket 6"/>
          <p:cNvSpPr/>
          <p:nvPr/>
        </p:nvSpPr>
        <p:spPr>
          <a:xfrm>
            <a:off x="1100590" y="3553075"/>
            <a:ext cx="186893" cy="154697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ouble Bracket 7"/>
          <p:cNvSpPr/>
          <p:nvPr/>
        </p:nvSpPr>
        <p:spPr>
          <a:xfrm>
            <a:off x="4756384" y="3162220"/>
            <a:ext cx="631616" cy="215690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817844" y="3318207"/>
            <a:ext cx="513282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Ex1</a:t>
            </a:r>
          </a:p>
          <a:p>
            <a:r>
              <a:rPr lang="de-DE" dirty="0"/>
              <a:t>v1</a:t>
            </a:r>
          </a:p>
          <a:p>
            <a:r>
              <a:rPr lang="de-DE" dirty="0"/>
              <a:t>v2</a:t>
            </a:r>
          </a:p>
          <a:p>
            <a:r>
              <a:rPr lang="de-DE" dirty="0"/>
              <a:t>v3</a:t>
            </a:r>
          </a:p>
          <a:p>
            <a:r>
              <a:rPr lang="de-DE" dirty="0"/>
              <a:t>v4</a:t>
            </a:r>
          </a:p>
          <a:p>
            <a:r>
              <a:rPr lang="de-DE" dirty="0"/>
              <a:t>Ex2</a:t>
            </a:r>
          </a:p>
          <a:p>
            <a:r>
              <a:rPr lang="de-DE" dirty="0"/>
              <a:t>Ex3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896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80727" y="3269784"/>
          <a:ext cx="3456000" cy="1703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v4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Ex3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A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B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C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D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>
                          <a:effectLst/>
                        </a:rPr>
                        <a:t>E</a:t>
                      </a:r>
                      <a:endParaRPr lang="de-D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>
                          <a:effectLst/>
                        </a:rPr>
                        <a:t>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u="none" strike="noStrike" dirty="0">
                          <a:effectLst/>
                        </a:rPr>
                        <a:t>-1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839347" y="3162221"/>
            <a:ext cx="441931" cy="2187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ght Bracket 22"/>
          <p:cNvSpPr/>
          <p:nvPr/>
        </p:nvSpPr>
        <p:spPr>
          <a:xfrm>
            <a:off x="7178971" y="348550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Left Bracket 23"/>
          <p:cNvSpPr/>
          <p:nvPr/>
        </p:nvSpPr>
        <p:spPr>
          <a:xfrm>
            <a:off x="6149841" y="348238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Box 25"/>
          <p:cNvSpPr txBox="1"/>
          <p:nvPr/>
        </p:nvSpPr>
        <p:spPr>
          <a:xfrm>
            <a:off x="6281940" y="3529793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Ex1-v1</a:t>
            </a:r>
          </a:p>
          <a:p>
            <a:endParaRPr lang="de-DE" dirty="0"/>
          </a:p>
        </p:txBody>
      </p:sp>
      <p:sp>
        <p:nvSpPr>
          <p:cNvPr id="27" name="TextBox 26"/>
          <p:cNvSpPr txBox="1"/>
          <p:nvPr/>
        </p:nvSpPr>
        <p:spPr>
          <a:xfrm>
            <a:off x="5641219" y="41387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81940" y="386584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2v1-2v2-v3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7053" y="417612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v2-Ex2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58683" y="444760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v3-v4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2827" y="4741183"/>
            <a:ext cx="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v4-Ex3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93385" y="4078273"/>
            <a:ext cx="41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93666" y="3570328"/>
            <a:ext cx="10791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Ex1=v1</a:t>
            </a:r>
          </a:p>
          <a:p>
            <a:r>
              <a:rPr lang="de-DE" dirty="0"/>
              <a:t>v1=v2+v3</a:t>
            </a:r>
          </a:p>
          <a:p>
            <a:r>
              <a:rPr lang="de-DE" dirty="0"/>
              <a:t>v2= Ex2</a:t>
            </a:r>
          </a:p>
          <a:p>
            <a:r>
              <a:rPr lang="de-DE" dirty="0"/>
              <a:t>v3=v4</a:t>
            </a:r>
          </a:p>
          <a:p>
            <a:r>
              <a:rPr lang="de-DE" dirty="0"/>
              <a:t>v4=Ex3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8482945" y="53711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Box 39"/>
          <p:cNvSpPr txBox="1"/>
          <p:nvPr/>
        </p:nvSpPr>
        <p:spPr>
          <a:xfrm>
            <a:off x="9633531" y="5486400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unique solution</a:t>
            </a:r>
          </a:p>
        </p:txBody>
      </p:sp>
      <p:sp>
        <p:nvSpPr>
          <p:cNvPr id="42" name="Left Bracket 41"/>
          <p:cNvSpPr/>
          <p:nvPr/>
        </p:nvSpPr>
        <p:spPr>
          <a:xfrm>
            <a:off x="8721871" y="3512107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ight Bracket 42"/>
          <p:cNvSpPr/>
          <p:nvPr/>
        </p:nvSpPr>
        <p:spPr>
          <a:xfrm>
            <a:off x="9610120" y="3515222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ight Arrow 43"/>
          <p:cNvSpPr/>
          <p:nvPr/>
        </p:nvSpPr>
        <p:spPr>
          <a:xfrm>
            <a:off x="8136136" y="4235177"/>
            <a:ext cx="5078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/>
          <p:cNvSpPr txBox="1"/>
          <p:nvPr/>
        </p:nvSpPr>
        <p:spPr>
          <a:xfrm>
            <a:off x="4283531" y="1424931"/>
            <a:ext cx="1606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Add constraint </a:t>
            </a:r>
          </a:p>
          <a:p>
            <a:r>
              <a:rPr lang="de-DE" dirty="0">
                <a:solidFill>
                  <a:srgbClr val="FF0000"/>
                </a:solidFill>
              </a:rPr>
              <a:t>Ex3=1000</a:t>
            </a:r>
          </a:p>
          <a:p>
            <a:r>
              <a:rPr lang="de-DE" dirty="0">
                <a:solidFill>
                  <a:srgbClr val="FF0000"/>
                </a:solidFill>
              </a:rPr>
              <a:t>V1=1000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6986459" y="959935"/>
            <a:ext cx="5079217" cy="1665608"/>
            <a:chOff x="1396480" y="2083411"/>
            <a:chExt cx="5079217" cy="1665608"/>
          </a:xfrm>
        </p:grpSpPr>
        <p:sp>
          <p:nvSpPr>
            <p:cNvPr id="67" name="Oval 66"/>
            <p:cNvSpPr/>
            <p:nvPr/>
          </p:nvSpPr>
          <p:spPr>
            <a:xfrm>
              <a:off x="1979407" y="2700169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rgbClr val="8C3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2874084" y="2700169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rgbClr val="8C3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4121972" y="316812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rgbClr val="8C3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5371652" y="316812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rgbClr val="8C3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506532" y="2956605"/>
              <a:ext cx="367552" cy="0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1398494" y="2956605"/>
              <a:ext cx="580913" cy="0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8" idx="6"/>
              <a:endCxn id="86" idx="3"/>
            </p:cNvCxnSpPr>
            <p:nvPr/>
          </p:nvCxnSpPr>
          <p:spPr>
            <a:xfrm flipV="1">
              <a:off x="3571539" y="2627700"/>
              <a:ext cx="627629" cy="31989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8" idx="5"/>
              <a:endCxn id="69" idx="2"/>
            </p:cNvCxnSpPr>
            <p:nvPr/>
          </p:nvCxnSpPr>
          <p:spPr>
            <a:xfrm>
              <a:off x="3469399" y="3122552"/>
              <a:ext cx="652573" cy="293000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9" idx="6"/>
              <a:endCxn id="70" idx="2"/>
            </p:cNvCxnSpPr>
            <p:nvPr/>
          </p:nvCxnSpPr>
          <p:spPr>
            <a:xfrm>
              <a:off x="4649097" y="3415552"/>
              <a:ext cx="722555" cy="0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396480" y="3010355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77" name="Straight Arrow Connector 76"/>
            <p:cNvCxnSpPr>
              <a:stCxn id="86" idx="6"/>
            </p:cNvCxnSpPr>
            <p:nvPr/>
          </p:nvCxnSpPr>
          <p:spPr>
            <a:xfrm>
              <a:off x="4649097" y="2452743"/>
              <a:ext cx="1678621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0" idx="6"/>
            </p:cNvCxnSpPr>
            <p:nvPr/>
          </p:nvCxnSpPr>
          <p:spPr>
            <a:xfrm>
              <a:off x="5898777" y="3415552"/>
              <a:ext cx="512781" cy="0"/>
            </a:xfrm>
            <a:prstGeom prst="straightConnector1">
              <a:avLst/>
            </a:prstGeom>
            <a:ln w="28575">
              <a:solidFill>
                <a:srgbClr val="8C34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2550738" y="302649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81747" y="2299568"/>
              <a:ext cx="405880" cy="36933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40442" y="329364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16563" y="2083411"/>
              <a:ext cx="579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760202" y="3379687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962415" y="3040841"/>
              <a:ext cx="513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cxnSp>
          <p:nvCxnSpPr>
            <p:cNvPr id="85" name="Straight Arrow Connector 84"/>
            <p:cNvCxnSpPr>
              <a:stCxn id="86" idx="6"/>
            </p:cNvCxnSpPr>
            <p:nvPr/>
          </p:nvCxnSpPr>
          <p:spPr>
            <a:xfrm flipH="1">
              <a:off x="3551556" y="2452743"/>
              <a:ext cx="1097541" cy="597797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4121972" y="2205317"/>
              <a:ext cx="527125" cy="4948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</p:grpSp>
      <p:sp>
        <p:nvSpPr>
          <p:cNvPr id="87" name="Rectangle 86"/>
          <p:cNvSpPr/>
          <p:nvPr/>
        </p:nvSpPr>
        <p:spPr>
          <a:xfrm>
            <a:off x="7202965" y="628063"/>
            <a:ext cx="4580387" cy="237815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10832318" y="479719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Ex3=1000</a:t>
            </a:r>
          </a:p>
        </p:txBody>
      </p:sp>
      <p:sp>
        <p:nvSpPr>
          <p:cNvPr id="54" name="Left Bracket 53"/>
          <p:cNvSpPr/>
          <p:nvPr/>
        </p:nvSpPr>
        <p:spPr>
          <a:xfrm>
            <a:off x="10709904" y="3567545"/>
            <a:ext cx="153040" cy="17038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Right Bracket 54"/>
          <p:cNvSpPr/>
          <p:nvPr/>
        </p:nvSpPr>
        <p:spPr>
          <a:xfrm>
            <a:off x="11567938" y="3570660"/>
            <a:ext cx="338642" cy="170076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ight Arrow 55"/>
          <p:cNvSpPr/>
          <p:nvPr/>
        </p:nvSpPr>
        <p:spPr>
          <a:xfrm>
            <a:off x="10144284" y="4250584"/>
            <a:ext cx="5078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10862944" y="4556517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v4=1000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62944" y="434025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v3=1000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51484" y="4090973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v2=Ex2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22461" y="3865845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1000= v2+1000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21436" y="3602164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Ex1=1000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31" grpId="0"/>
      <p:bldP spid="87" grpId="0" animBg="1"/>
      <p:bldP spid="53" grpId="0"/>
      <p:bldP spid="54" grpId="0" animBg="1"/>
      <p:bldP spid="55" grpId="0" animBg="1"/>
      <p:bldP spid="56" grpId="0" animBg="1"/>
      <p:bldP spid="11" grpId="0"/>
      <p:bldP spid="58" grpId="0"/>
      <p:bldP spid="14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Metabolism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US" dirty="0"/>
              <a:t>the chemical processes that occur within a living organism in order to </a:t>
            </a:r>
            <a:r>
              <a:rPr lang="en-US" b="1" dirty="0"/>
              <a:t>maintain life</a:t>
            </a:r>
            <a:r>
              <a:rPr lang="en-US" dirty="0"/>
              <a:t>.”</a:t>
            </a:r>
          </a:p>
          <a:p>
            <a:r>
              <a:rPr lang="en-US" dirty="0"/>
              <a:t>Food is converted into </a:t>
            </a:r>
            <a:br>
              <a:rPr lang="en-US" dirty="0"/>
            </a:br>
            <a:r>
              <a:rPr lang="en-US" dirty="0"/>
              <a:t>	energy</a:t>
            </a:r>
            <a:br>
              <a:rPr lang="en-US" dirty="0"/>
            </a:br>
            <a:r>
              <a:rPr lang="en-US" dirty="0"/>
              <a:t>	cellular building blocks</a:t>
            </a:r>
            <a:br>
              <a:rPr lang="en-US" dirty="0"/>
            </a:br>
            <a:r>
              <a:rPr lang="en-US" dirty="0"/>
              <a:t>	waste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63" y="2667001"/>
            <a:ext cx="57150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76200" y="5287070"/>
            <a:ext cx="12191999" cy="2941898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Not allowed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0"/>
            <a:ext cx="12192000" cy="4387000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Not allowed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Space of solution for v2 and Ex2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42950" y="4403876"/>
            <a:ext cx="837456" cy="857649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accent1">
                <a:shade val="50000"/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-76200" y="6146845"/>
            <a:ext cx="12191999" cy="2941898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Not allowed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25896" y="1382783"/>
            <a:ext cx="4613233" cy="7263118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Not allowed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0406" y="1268819"/>
            <a:ext cx="6884584" cy="5653603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Not allowed</a:t>
            </a:r>
          </a:p>
        </p:txBody>
      </p:sp>
      <p:sp>
        <p:nvSpPr>
          <p:cNvPr id="12" name="Slide Number Placeholder 2"/>
          <p:cNvSpPr txBox="1"/>
          <p:nvPr/>
        </p:nvSpPr>
        <p:spPr>
          <a:xfrm rot="16199999">
            <a:off x="9279800" y="7574005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3A7F18-2A1B-4803-8D1D-0BFF51C1C2A7}" type="slidenum">
              <a:rPr lang="de-DE" smtClean="0"/>
              <a:t>20</a:t>
            </a:fld>
            <a:endParaRPr lang="de-DE">
              <a:solidFill>
                <a:srgbClr val="66666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616311" y="3173293"/>
            <a:ext cx="0" cy="3672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72095" y="5261525"/>
            <a:ext cx="38884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6560527" y="526152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Ex 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60327" y="302927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v2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64783" y="238120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1)Bounds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67596" y="52962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72296" y="524464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42950" y="5949101"/>
            <a:ext cx="9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-1000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6184" y="4184428"/>
            <a:ext cx="9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95895" y="1849677"/>
            <a:ext cx="15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 constraints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74784" y="4517266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Space of solution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64783" y="262044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2) S=V*0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33453" y="2381204"/>
            <a:ext cx="181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Add Constraints: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4849" y="302362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v2= Ex2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 animBg="1"/>
      <p:bldP spid="6" grpId="0" animBg="1"/>
      <p:bldP spid="7" grpId="0" animBg="1"/>
      <p:bldP spid="8" grpId="0" animBg="1"/>
      <p:bldP spid="10" grpId="0" animBg="1"/>
      <p:bldP spid="17" grpId="0"/>
      <p:bldP spid="24" grpId="0"/>
      <p:bldP spid="25" grpId="0"/>
      <p:bldP spid="26" grpId="0"/>
      <p:bldP spid="2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12192000" cy="4387000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Space of solution for Ex1, Ex2 and Ex3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296247"/>
            <a:ext cx="12191999" cy="2941898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498" y="1473261"/>
            <a:ext cx="4640083" cy="7263118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39860" y="988294"/>
            <a:ext cx="6884584" cy="5653603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2" name="Slide Number Placeholder 2"/>
          <p:cNvSpPr txBox="1"/>
          <p:nvPr/>
        </p:nvSpPr>
        <p:spPr>
          <a:xfrm rot="16199999">
            <a:off x="9279800" y="7574005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3A7F18-2A1B-4803-8D1D-0BFF51C1C2A7}" type="slidenum">
              <a:rPr lang="de-DE" smtClean="0"/>
              <a:t>21</a:t>
            </a:fld>
            <a:endParaRPr lang="de-DE">
              <a:solidFill>
                <a:srgbClr val="66666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616311" y="3173293"/>
            <a:ext cx="0" cy="3672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72095" y="5261525"/>
            <a:ext cx="38884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6560527" y="526152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Ex1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60327" y="3029277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Ex2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67596" y="52962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72296" y="524464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42950" y="5949101"/>
            <a:ext cx="9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-1000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99447" y="1956836"/>
            <a:ext cx="15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 constraints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18409" y="4530753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Space of solution</a:t>
            </a:r>
          </a:p>
        </p:txBody>
      </p:sp>
      <p:sp>
        <p:nvSpPr>
          <p:cNvPr id="23" name="Cube 22"/>
          <p:cNvSpPr/>
          <p:nvPr/>
        </p:nvSpPr>
        <p:spPr>
          <a:xfrm>
            <a:off x="4625159" y="4374618"/>
            <a:ext cx="1053481" cy="874525"/>
          </a:xfrm>
          <a:prstGeom prst="cube">
            <a:avLst/>
          </a:prstGeom>
          <a:solidFill>
            <a:schemeClr val="bg1">
              <a:alpha val="7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601082" y="4133858"/>
            <a:ext cx="1296415" cy="111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52080" y="381509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Ex3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19598" y="5949101"/>
            <a:ext cx="100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EX1:  0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9197788" y="6318433"/>
            <a:ext cx="2258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0"/>
          </p:cNvCxnSpPr>
          <p:nvPr/>
        </p:nvCxnSpPr>
        <p:spPr>
          <a:xfrm>
            <a:off x="9619911" y="5949101"/>
            <a:ext cx="33985" cy="966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19598" y="6321618"/>
            <a:ext cx="100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EX2:  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27723" y="6582530"/>
            <a:ext cx="100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EX3:  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091122" y="59357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093364" y="6280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42179" y="65825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5073" y="509205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36146" y="440621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868591" y="59357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51389" y="65825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06220" y="628822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    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63906" y="484905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5" name="Isosceles Triangle 44"/>
          <p:cNvSpPr/>
          <p:nvPr/>
        </p:nvSpPr>
        <p:spPr>
          <a:xfrm rot="21126927">
            <a:off x="4583375" y="4683259"/>
            <a:ext cx="1074574" cy="490855"/>
          </a:xfrm>
          <a:prstGeom prst="triangle">
            <a:avLst>
              <a:gd name="adj" fmla="val 85863"/>
            </a:avLst>
          </a:prstGeom>
          <a:solidFill>
            <a:schemeClr val="accent1">
              <a:lumMod val="50000"/>
              <a:lumOff val="50000"/>
              <a:alpha val="31000"/>
            </a:schemeClr>
          </a:solidFill>
          <a:ln>
            <a:solidFill>
              <a:schemeClr val="accent1">
                <a:lumMod val="25000"/>
                <a:lumOff val="75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Box 45"/>
          <p:cNvSpPr txBox="1"/>
          <p:nvPr/>
        </p:nvSpPr>
        <p:spPr>
          <a:xfrm>
            <a:off x="8893666" y="3570328"/>
            <a:ext cx="10791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Ex1=v1</a:t>
            </a:r>
          </a:p>
          <a:p>
            <a:r>
              <a:rPr lang="de-DE" dirty="0"/>
              <a:t>v1=v2+v3</a:t>
            </a:r>
          </a:p>
          <a:p>
            <a:r>
              <a:rPr lang="de-DE" dirty="0"/>
              <a:t>v2= Ex2</a:t>
            </a:r>
          </a:p>
          <a:p>
            <a:r>
              <a:rPr lang="de-DE" dirty="0"/>
              <a:t>v3=v4</a:t>
            </a:r>
          </a:p>
          <a:p>
            <a:r>
              <a:rPr lang="de-DE" dirty="0"/>
              <a:t>V4=Ex3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6184" y="4184428"/>
            <a:ext cx="9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1000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4107" y="1956836"/>
            <a:ext cx="3577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If the system is optimized for Ex2 (maximization) then we find a unique solution: Ex1 =1000, Ex2=1000, Ex3=0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626494" y="2841182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1)Bounds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626494" y="308042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2) S=V*0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95164" y="2841181"/>
            <a:ext cx="181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Add Constraints: </a:t>
            </a:r>
          </a:p>
        </p:txBody>
      </p:sp>
      <p:sp>
        <p:nvSpPr>
          <p:cNvPr id="6" name="Oval 5"/>
          <p:cNvSpPr/>
          <p:nvPr/>
        </p:nvSpPr>
        <p:spPr>
          <a:xfrm>
            <a:off x="5333999" y="4521504"/>
            <a:ext cx="297914" cy="237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7" grpId="0" animBg="1"/>
      <p:bldP spid="8" grpId="0" animBg="1"/>
      <p:bldP spid="10" grpId="0" animBg="1"/>
      <p:bldP spid="24" grpId="0"/>
      <p:bldP spid="25" grpId="0"/>
      <p:bldP spid="23" grpId="0" animBg="1"/>
      <p:bldP spid="27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 animBg="1"/>
      <p:bldP spid="46" grpId="0"/>
      <p:bldP spid="47" grpId="0"/>
      <p:bldP spid="48" grpId="0"/>
      <p:bldP spid="49" grpId="0"/>
      <p:bldP spid="50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Flux Balance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5" y="2256790"/>
            <a:ext cx="9100820" cy="310896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Consistency</a:t>
            </a:r>
            <a:r>
              <a:rPr lang="de-DE" dirty="0"/>
              <a:t>: </a:t>
            </a:r>
            <a:r>
              <a:rPr lang="de-DE" dirty="0" err="1"/>
              <a:t>dead</a:t>
            </a:r>
            <a:r>
              <a:rPr lang="de-DE" dirty="0"/>
              <a:t>-end </a:t>
            </a:r>
            <a:r>
              <a:rPr lang="de-DE" dirty="0" err="1"/>
              <a:t>metabolites</a:t>
            </a:r>
            <a:r>
              <a:rPr lang="de-DE" dirty="0"/>
              <a:t> 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23</a:t>
            </a:fld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1327498" y="2102465"/>
            <a:ext cx="5079217" cy="1543702"/>
            <a:chOff x="531467" y="2196120"/>
            <a:chExt cx="5079217" cy="1543702"/>
          </a:xfrm>
        </p:grpSpPr>
        <p:sp>
          <p:nvSpPr>
            <p:cNvPr id="4" name="Oval 3"/>
            <p:cNvSpPr/>
            <p:nvPr/>
          </p:nvSpPr>
          <p:spPr>
            <a:xfrm>
              <a:off x="1114394" y="2690972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2009071" y="2690972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3256959" y="219612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256959" y="3158929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506639" y="3158929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9" name="Straight Arrow Connector 8"/>
            <p:cNvCxnSpPr>
              <a:stCxn id="4" idx="6"/>
              <a:endCxn id="5" idx="2"/>
            </p:cNvCxnSpPr>
            <p:nvPr/>
          </p:nvCxnSpPr>
          <p:spPr>
            <a:xfrm>
              <a:off x="1641519" y="2938398"/>
              <a:ext cx="367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4" idx="2"/>
            </p:cNvCxnSpPr>
            <p:nvPr/>
          </p:nvCxnSpPr>
          <p:spPr>
            <a:xfrm>
              <a:off x="533481" y="2938398"/>
              <a:ext cx="580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6" idx="3"/>
            </p:cNvCxnSpPr>
            <p:nvPr/>
          </p:nvCxnSpPr>
          <p:spPr>
            <a:xfrm flipV="1">
              <a:off x="2706526" y="2618503"/>
              <a:ext cx="627629" cy="319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5"/>
              <a:endCxn id="7" idx="2"/>
            </p:cNvCxnSpPr>
            <p:nvPr/>
          </p:nvCxnSpPr>
          <p:spPr>
            <a:xfrm>
              <a:off x="2604386" y="3113355"/>
              <a:ext cx="652573" cy="29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3784084" y="3406355"/>
              <a:ext cx="722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31467" y="3001158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16" name="Straight Arrow Connector 15"/>
            <p:cNvCxnSpPr>
              <a:stCxn id="8" idx="6"/>
            </p:cNvCxnSpPr>
            <p:nvPr/>
          </p:nvCxnSpPr>
          <p:spPr>
            <a:xfrm>
              <a:off x="5033764" y="3406355"/>
              <a:ext cx="512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685725" y="3017294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78802" y="2321640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75429" y="3284449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95189" y="3370490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97402" y="3031644"/>
              <a:ext cx="513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625212" y="4905485"/>
            <a:ext cx="5092771" cy="1048850"/>
            <a:chOff x="5625212" y="4905485"/>
            <a:chExt cx="5092771" cy="1048850"/>
          </a:xfrm>
        </p:grpSpPr>
        <p:sp>
          <p:nvSpPr>
            <p:cNvPr id="42" name="Oval 41"/>
            <p:cNvSpPr/>
            <p:nvPr/>
          </p:nvSpPr>
          <p:spPr>
            <a:xfrm>
              <a:off x="6221693" y="490548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7116370" y="4905485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8364258" y="5373442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9613938" y="5373442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6733250" y="5152911"/>
              <a:ext cx="3675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5625212" y="5152911"/>
              <a:ext cx="5809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7696117" y="5327868"/>
              <a:ext cx="652573" cy="293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8875815" y="5620868"/>
              <a:ext cx="7225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638766" y="5215671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53" name="Straight Arrow Connector 52"/>
            <p:cNvCxnSpPr>
              <a:stCxn id="46" idx="6"/>
            </p:cNvCxnSpPr>
            <p:nvPr/>
          </p:nvCxnSpPr>
          <p:spPr>
            <a:xfrm>
              <a:off x="10141063" y="5620868"/>
              <a:ext cx="5127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793024" y="5231807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782728" y="549896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986920" y="5585003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204701" y="524615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334400" y="4936073"/>
            <a:ext cx="1109663" cy="929732"/>
            <a:chOff x="3334400" y="4936073"/>
            <a:chExt cx="1109663" cy="929732"/>
          </a:xfrm>
        </p:grpSpPr>
        <p:sp>
          <p:nvSpPr>
            <p:cNvPr id="15" name="TextBox 14"/>
            <p:cNvSpPr txBox="1"/>
            <p:nvPr/>
          </p:nvSpPr>
          <p:spPr>
            <a:xfrm>
              <a:off x="3334400" y="5404140"/>
              <a:ext cx="1109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FASTCC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3442811" y="4936073"/>
              <a:ext cx="652780" cy="39179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</p:grpSp>
      <p:sp>
        <p:nvSpPr>
          <p:cNvPr id="23" name="Right Arrow 22"/>
          <p:cNvSpPr/>
          <p:nvPr/>
        </p:nvSpPr>
        <p:spPr>
          <a:xfrm rot="10051750">
            <a:off x="4810603" y="18480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Box 40"/>
          <p:cNvSpPr txBox="1"/>
          <p:nvPr/>
        </p:nvSpPr>
        <p:spPr>
          <a:xfrm>
            <a:off x="6003611" y="1757691"/>
            <a:ext cx="138358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Dead-end </a:t>
            </a:r>
            <a:br>
              <a:rPr lang="de-DE" dirty="0"/>
            </a:br>
            <a:r>
              <a:rPr lang="de-DE" dirty="0" err="1"/>
              <a:t>metabolite</a:t>
            </a:r>
            <a:r>
              <a:rPr lang="de-DE" dirty="0"/>
              <a:t> 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716568" y="1795334"/>
            <a:ext cx="2321863" cy="14773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FASTCC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check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consistency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network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and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remove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dead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ends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and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gaps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4462" y="1757691"/>
            <a:ext cx="217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Inconsistent</a:t>
            </a:r>
            <a:r>
              <a:rPr lang="en-GB" dirty="0"/>
              <a:t> network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9501" y="6023522"/>
            <a:ext cx="200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Consistent</a:t>
            </a:r>
            <a:r>
              <a:rPr lang="en-GB" dirty="0"/>
              <a:t> network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624405" y="1661754"/>
            <a:ext cx="4527643" cy="25315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1" grpId="0" animBg="1"/>
      <p:bldP spid="49" grpId="0" animBg="1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Consistency</a:t>
            </a:r>
            <a:r>
              <a:rPr lang="de-DE" dirty="0"/>
              <a:t>: </a:t>
            </a:r>
            <a:r>
              <a:rPr lang="de-DE" dirty="0" err="1"/>
              <a:t>gaps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24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864853" y="4406489"/>
            <a:ext cx="3831080" cy="1545420"/>
            <a:chOff x="7522885" y="1624492"/>
            <a:chExt cx="3831080" cy="1545420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10282443" y="2115743"/>
              <a:ext cx="9861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8105812" y="236317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9000489" y="2363170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10248377" y="1868318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cxnSp>
          <p:nvCxnSpPr>
            <p:cNvPr id="29" name="Straight Arrow Connector 28"/>
            <p:cNvCxnSpPr>
              <a:stCxn id="24" idx="6"/>
              <a:endCxn id="25" idx="2"/>
            </p:cNvCxnSpPr>
            <p:nvPr/>
          </p:nvCxnSpPr>
          <p:spPr>
            <a:xfrm>
              <a:off x="8632937" y="2611231"/>
              <a:ext cx="3676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24" idx="2"/>
            </p:cNvCxnSpPr>
            <p:nvPr/>
          </p:nvCxnSpPr>
          <p:spPr>
            <a:xfrm>
              <a:off x="7524899" y="2611231"/>
              <a:ext cx="5809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6"/>
              <a:endCxn id="26" idx="3"/>
            </p:cNvCxnSpPr>
            <p:nvPr/>
          </p:nvCxnSpPr>
          <p:spPr>
            <a:xfrm flipV="1">
              <a:off x="9697944" y="2290556"/>
              <a:ext cx="628015" cy="3206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522885" y="2673356"/>
              <a:ext cx="513282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649583" y="2800580"/>
              <a:ext cx="40588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770220" y="1993838"/>
              <a:ext cx="40588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40683" y="1624492"/>
              <a:ext cx="513282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796695" y="3539306"/>
            <a:ext cx="1121727" cy="878455"/>
            <a:chOff x="3796695" y="3539306"/>
            <a:chExt cx="1121727" cy="878455"/>
          </a:xfrm>
        </p:grpSpPr>
        <p:sp>
          <p:nvSpPr>
            <p:cNvPr id="32" name="TextBox 31"/>
            <p:cNvSpPr txBox="1"/>
            <p:nvPr/>
          </p:nvSpPr>
          <p:spPr>
            <a:xfrm>
              <a:off x="3796695" y="4048429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gap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 rot="17957780">
              <a:off x="4334986" y="3573882"/>
              <a:ext cx="618011" cy="5488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8716568" y="1795334"/>
            <a:ext cx="2321863" cy="147732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FASTCC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check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consistency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network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and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remove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dead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ends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and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gaps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4462" y="1757691"/>
            <a:ext cx="217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Inconsistent</a:t>
            </a:r>
            <a:r>
              <a:rPr lang="en-GB" dirty="0"/>
              <a:t> network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34400" y="5404140"/>
            <a:ext cx="110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FASTCC</a:t>
            </a:r>
          </a:p>
        </p:txBody>
      </p:sp>
      <p:sp>
        <p:nvSpPr>
          <p:cNvPr id="42" name="Right Arrow 41"/>
          <p:cNvSpPr/>
          <p:nvPr/>
        </p:nvSpPr>
        <p:spPr>
          <a:xfrm>
            <a:off x="3442811" y="4936073"/>
            <a:ext cx="652780" cy="391795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43" name="TextBox 42"/>
          <p:cNvSpPr txBox="1"/>
          <p:nvPr/>
        </p:nvSpPr>
        <p:spPr>
          <a:xfrm>
            <a:off x="5869501" y="6023522"/>
            <a:ext cx="200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Consistent</a:t>
            </a:r>
            <a:r>
              <a:rPr lang="en-GB" dirty="0"/>
              <a:t> network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327498" y="2102465"/>
            <a:ext cx="5079217" cy="1457661"/>
            <a:chOff x="531467" y="2196120"/>
            <a:chExt cx="5079217" cy="1457661"/>
          </a:xfrm>
        </p:grpSpPr>
        <p:sp>
          <p:nvSpPr>
            <p:cNvPr id="63" name="Oval 62"/>
            <p:cNvSpPr/>
            <p:nvPr/>
          </p:nvSpPr>
          <p:spPr>
            <a:xfrm>
              <a:off x="1114394" y="2690972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2009071" y="2690972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3256959" y="219612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256959" y="3158929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4506639" y="3158929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68" name="Straight Arrow Connector 67"/>
            <p:cNvCxnSpPr>
              <a:stCxn id="63" idx="6"/>
              <a:endCxn id="64" idx="2"/>
            </p:cNvCxnSpPr>
            <p:nvPr/>
          </p:nvCxnSpPr>
          <p:spPr>
            <a:xfrm>
              <a:off x="1641519" y="2938398"/>
              <a:ext cx="367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63" idx="2"/>
            </p:cNvCxnSpPr>
            <p:nvPr/>
          </p:nvCxnSpPr>
          <p:spPr>
            <a:xfrm>
              <a:off x="533481" y="2938398"/>
              <a:ext cx="580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4" idx="6"/>
              <a:endCxn id="65" idx="3"/>
            </p:cNvCxnSpPr>
            <p:nvPr/>
          </p:nvCxnSpPr>
          <p:spPr>
            <a:xfrm flipV="1">
              <a:off x="2706526" y="2618503"/>
              <a:ext cx="627629" cy="319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4" idx="5"/>
              <a:endCxn id="66" idx="2"/>
            </p:cNvCxnSpPr>
            <p:nvPr/>
          </p:nvCxnSpPr>
          <p:spPr>
            <a:xfrm>
              <a:off x="2604386" y="3113355"/>
              <a:ext cx="652573" cy="29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31467" y="3001158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74" name="Straight Arrow Connector 73"/>
            <p:cNvCxnSpPr>
              <a:stCxn id="67" idx="6"/>
            </p:cNvCxnSpPr>
            <p:nvPr/>
          </p:nvCxnSpPr>
          <p:spPr>
            <a:xfrm>
              <a:off x="5033764" y="3406355"/>
              <a:ext cx="512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685725" y="3017294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778802" y="2321640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75429" y="3284449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097402" y="3031644"/>
              <a:ext cx="513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BC1956-5382-4603-BC87-3D7DE2B0CAE0}"/>
              </a:ext>
            </a:extLst>
          </p:cNvPr>
          <p:cNvCxnSpPr>
            <a:stCxn id="65" idx="6"/>
          </p:cNvCxnSpPr>
          <p:nvPr/>
        </p:nvCxnSpPr>
        <p:spPr>
          <a:xfrm>
            <a:off x="4580115" y="2349891"/>
            <a:ext cx="524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619562-AEAB-4B70-8682-7FB3E24CB457}"/>
              </a:ext>
            </a:extLst>
          </p:cNvPr>
          <p:cNvSpPr txBox="1"/>
          <p:nvPr/>
        </p:nvSpPr>
        <p:spPr>
          <a:xfrm flipH="1">
            <a:off x="4591866" y="1986804"/>
            <a:ext cx="72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Constraints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51564" y="1825625"/>
            <a:ext cx="7502236" cy="4351338"/>
          </a:xfrm>
        </p:spPr>
        <p:txBody>
          <a:bodyPr/>
          <a:lstStyle/>
          <a:p>
            <a:r>
              <a:rPr lang="de-DE" dirty="0" err="1"/>
              <a:t>Conservation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steady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r>
              <a:rPr lang="de-DE" dirty="0" err="1"/>
              <a:t>Topological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pH</a:t>
            </a:r>
          </a:p>
          <a:p>
            <a:r>
              <a:rPr lang="de-DE" dirty="0">
                <a:solidFill>
                  <a:srgbClr val="0070C0"/>
                </a:solidFill>
              </a:rPr>
              <a:t>Medium </a:t>
            </a:r>
            <a:r>
              <a:rPr lang="de-DE" dirty="0" err="1">
                <a:solidFill>
                  <a:srgbClr val="0070C0"/>
                </a:solidFill>
              </a:rPr>
              <a:t>composition</a:t>
            </a:r>
            <a:endParaRPr lang="de-DE" dirty="0">
              <a:solidFill>
                <a:srgbClr val="0070C0"/>
              </a:solidFill>
            </a:endParaRPr>
          </a:p>
          <a:p>
            <a:r>
              <a:rPr lang="de-DE" dirty="0"/>
              <a:t>Expression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enzymes</a:t>
            </a:r>
            <a:r>
              <a:rPr lang="de-DE" dirty="0"/>
              <a:t>, </a:t>
            </a:r>
            <a:r>
              <a:rPr lang="de-DE" dirty="0" err="1"/>
              <a:t>transporters</a:t>
            </a:r>
            <a:r>
              <a:rPr lang="de-DE" dirty="0"/>
              <a:t>, </a:t>
            </a:r>
            <a:r>
              <a:rPr lang="de-DE" dirty="0" err="1"/>
              <a:t>etc</a:t>
            </a:r>
            <a:endParaRPr lang="de-DE" dirty="0"/>
          </a:p>
          <a:p>
            <a:r>
              <a:rPr lang="de-DE" dirty="0" err="1"/>
              <a:t>Reversibility</a:t>
            </a:r>
            <a:r>
              <a:rPr lang="de-DE" dirty="0"/>
              <a:t> </a:t>
            </a:r>
          </a:p>
          <a:p>
            <a:r>
              <a:rPr lang="de-DE" dirty="0"/>
              <a:t>Maximal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25</a:t>
            </a:fld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925320"/>
            <a:ext cx="2861945" cy="4300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Medium composition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26</a:t>
            </a:fld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99254" y="4688161"/>
            <a:ext cx="3565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medium we are constraining with only contains metabolite A.</a:t>
            </a:r>
          </a:p>
          <a:p>
            <a:r>
              <a:rPr lang="en-GB" dirty="0"/>
              <a:t>Metabolite G and F will no longer be able to be taken up</a:t>
            </a: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209913" y="1683125"/>
            <a:ext cx="4233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Ex1, Ex2, Ex4 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F, G, H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grpSp>
        <p:nvGrpSpPr>
          <p:cNvPr id="32" name="Group 31"/>
          <p:cNvGrpSpPr/>
          <p:nvPr/>
        </p:nvGrpSpPr>
        <p:grpSpPr>
          <a:xfrm>
            <a:off x="484563" y="1661754"/>
            <a:ext cx="6292304" cy="2531555"/>
            <a:chOff x="484563" y="1661754"/>
            <a:chExt cx="6292304" cy="2531555"/>
          </a:xfrm>
        </p:grpSpPr>
        <p:sp>
          <p:nvSpPr>
            <p:cNvPr id="4" name="Oval 3"/>
            <p:cNvSpPr/>
            <p:nvPr/>
          </p:nvSpPr>
          <p:spPr>
            <a:xfrm>
              <a:off x="2076199" y="353835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3040702" y="2698788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288590" y="220393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28859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53827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9" name="Straight Arrow Connector 8"/>
            <p:cNvCxnSpPr>
              <a:stCxn id="4" idx="6"/>
            </p:cNvCxnSpPr>
            <p:nvPr/>
          </p:nvCxnSpPr>
          <p:spPr>
            <a:xfrm flipV="1">
              <a:off x="2603324" y="3193640"/>
              <a:ext cx="659613" cy="5921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18477" y="3924320"/>
              <a:ext cx="12577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6" idx="3"/>
            </p:cNvCxnSpPr>
            <p:nvPr/>
          </p:nvCxnSpPr>
          <p:spPr>
            <a:xfrm flipV="1">
              <a:off x="3738157" y="2626319"/>
              <a:ext cx="627629" cy="319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5"/>
              <a:endCxn id="7" idx="2"/>
            </p:cNvCxnSpPr>
            <p:nvPr/>
          </p:nvCxnSpPr>
          <p:spPr>
            <a:xfrm>
              <a:off x="3636017" y="3121171"/>
              <a:ext cx="652573" cy="29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4815715" y="3414171"/>
              <a:ext cx="722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84563" y="3330506"/>
              <a:ext cx="58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Ex4</a:t>
              </a:r>
            </a:p>
          </p:txBody>
        </p: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6065395" y="3414171"/>
              <a:ext cx="512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407054" y="2019270"/>
              <a:ext cx="5731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10433" y="232945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39078" y="252559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81921" y="2635517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94656" y="3012848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Ex5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2220249" y="2746621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1424505" y="2780864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</a:t>
              </a:r>
            </a:p>
          </p:txBody>
        </p:sp>
        <p:cxnSp>
          <p:nvCxnSpPr>
            <p:cNvPr id="31" name="Straight Arrow Connector 30"/>
            <p:cNvCxnSpPr>
              <a:stCxn id="29" idx="6"/>
              <a:endCxn id="27" idx="2"/>
            </p:cNvCxnSpPr>
            <p:nvPr/>
          </p:nvCxnSpPr>
          <p:spPr>
            <a:xfrm>
              <a:off x="1934119" y="2994047"/>
              <a:ext cx="2861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2556608" y="3165973"/>
              <a:ext cx="664112" cy="546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803377" y="3718310"/>
              <a:ext cx="11759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838581" y="3005213"/>
              <a:ext cx="568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819919" y="2451362"/>
              <a:ext cx="16917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194655" y="2050039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87040" y="2565461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1406994" y="1750741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cxnSp>
          <p:nvCxnSpPr>
            <p:cNvPr id="23" name="Straight Arrow Connector 22"/>
            <p:cNvCxnSpPr>
              <a:stCxn id="34" idx="6"/>
            </p:cNvCxnSpPr>
            <p:nvPr/>
          </p:nvCxnSpPr>
          <p:spPr>
            <a:xfrm>
              <a:off x="1934119" y="1998167"/>
              <a:ext cx="1266935" cy="73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95993" y="2007794"/>
              <a:ext cx="611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98511" y="1661755"/>
              <a:ext cx="63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2764312" y="2981307"/>
              <a:ext cx="2861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777816" y="2906384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v5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23792" y="3083005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v6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4388" y="3193640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v7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49835" y="1661754"/>
              <a:ext cx="5172364" cy="253155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/>
          <p:cNvSpPr txBox="1"/>
          <p:nvPr/>
        </p:nvSpPr>
        <p:spPr>
          <a:xfrm>
            <a:off x="7209913" y="1683125"/>
            <a:ext cx="4233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Ex1, Ex2, Ex4 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F, G, H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Medium composition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27</a:t>
            </a:fld>
            <a:endParaRPr lang="en-US"/>
          </a:p>
        </p:txBody>
      </p:sp>
      <p:grpSp>
        <p:nvGrpSpPr>
          <p:cNvPr id="122" name="Group 121"/>
          <p:cNvGrpSpPr/>
          <p:nvPr/>
        </p:nvGrpSpPr>
        <p:grpSpPr>
          <a:xfrm>
            <a:off x="484563" y="1661754"/>
            <a:ext cx="6292304" cy="2531555"/>
            <a:chOff x="484563" y="1661754"/>
            <a:chExt cx="6292304" cy="2531555"/>
          </a:xfrm>
        </p:grpSpPr>
        <p:sp>
          <p:nvSpPr>
            <p:cNvPr id="123" name="Oval 122"/>
            <p:cNvSpPr/>
            <p:nvPr/>
          </p:nvSpPr>
          <p:spPr>
            <a:xfrm>
              <a:off x="2076199" y="353835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3040702" y="2698788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4288590" y="220393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428859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553827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128" name="Straight Arrow Connector 127"/>
            <p:cNvCxnSpPr>
              <a:stCxn id="123" idx="6"/>
            </p:cNvCxnSpPr>
            <p:nvPr/>
          </p:nvCxnSpPr>
          <p:spPr>
            <a:xfrm flipV="1">
              <a:off x="2603324" y="3193640"/>
              <a:ext cx="659613" cy="5921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818477" y="3924320"/>
              <a:ext cx="1257722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4" idx="6"/>
              <a:endCxn id="125" idx="3"/>
            </p:cNvCxnSpPr>
            <p:nvPr/>
          </p:nvCxnSpPr>
          <p:spPr>
            <a:xfrm flipV="1">
              <a:off x="3738157" y="2626319"/>
              <a:ext cx="627629" cy="319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4" idx="5"/>
              <a:endCxn id="126" idx="2"/>
            </p:cNvCxnSpPr>
            <p:nvPr/>
          </p:nvCxnSpPr>
          <p:spPr>
            <a:xfrm>
              <a:off x="3636017" y="3121171"/>
              <a:ext cx="652573" cy="29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6" idx="6"/>
              <a:endCxn id="127" idx="2"/>
            </p:cNvCxnSpPr>
            <p:nvPr/>
          </p:nvCxnSpPr>
          <p:spPr>
            <a:xfrm>
              <a:off x="4815715" y="3414171"/>
              <a:ext cx="722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84563" y="3330506"/>
              <a:ext cx="58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Ex4</a:t>
              </a:r>
            </a:p>
          </p:txBody>
        </p:sp>
        <p:cxnSp>
          <p:nvCxnSpPr>
            <p:cNvPr id="134" name="Straight Arrow Connector 133"/>
            <p:cNvCxnSpPr>
              <a:stCxn id="127" idx="6"/>
            </p:cNvCxnSpPr>
            <p:nvPr/>
          </p:nvCxnSpPr>
          <p:spPr>
            <a:xfrm>
              <a:off x="6065395" y="3414171"/>
              <a:ext cx="512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2407054" y="2019270"/>
              <a:ext cx="5731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810433" y="232945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839078" y="252559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681921" y="2635517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194656" y="3012848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Ex5</a:t>
              </a:r>
            </a:p>
          </p:txBody>
        </p:sp>
        <p:sp>
          <p:nvSpPr>
            <p:cNvPr id="140" name="Oval 139"/>
            <p:cNvSpPr/>
            <p:nvPr/>
          </p:nvSpPr>
          <p:spPr>
            <a:xfrm>
              <a:off x="2220249" y="2746621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1424505" y="2780864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</a:t>
              </a:r>
            </a:p>
          </p:txBody>
        </p:sp>
        <p:cxnSp>
          <p:nvCxnSpPr>
            <p:cNvPr id="142" name="Straight Arrow Connector 141"/>
            <p:cNvCxnSpPr>
              <a:stCxn id="141" idx="6"/>
              <a:endCxn id="140" idx="2"/>
            </p:cNvCxnSpPr>
            <p:nvPr/>
          </p:nvCxnSpPr>
          <p:spPr>
            <a:xfrm>
              <a:off x="1934119" y="2994047"/>
              <a:ext cx="2861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2556608" y="3165973"/>
              <a:ext cx="664112" cy="546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>
              <a:off x="803377" y="3718310"/>
              <a:ext cx="11759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838581" y="3005213"/>
              <a:ext cx="568413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4819919" y="2451362"/>
              <a:ext cx="16917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TextBox 146"/>
            <p:cNvSpPr txBox="1"/>
            <p:nvPr/>
          </p:nvSpPr>
          <p:spPr>
            <a:xfrm>
              <a:off x="6194655" y="2050039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7040" y="2565461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149" name="Oval 148"/>
            <p:cNvSpPr/>
            <p:nvPr/>
          </p:nvSpPr>
          <p:spPr>
            <a:xfrm>
              <a:off x="1406994" y="1750741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cxnSp>
          <p:nvCxnSpPr>
            <p:cNvPr id="150" name="Straight Arrow Connector 149"/>
            <p:cNvCxnSpPr>
              <a:stCxn id="149" idx="6"/>
            </p:cNvCxnSpPr>
            <p:nvPr/>
          </p:nvCxnSpPr>
          <p:spPr>
            <a:xfrm>
              <a:off x="1934119" y="1998167"/>
              <a:ext cx="1266935" cy="73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>
              <a:off x="795993" y="2007794"/>
              <a:ext cx="611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2" name="TextBox 151"/>
            <p:cNvSpPr txBox="1"/>
            <p:nvPr/>
          </p:nvSpPr>
          <p:spPr>
            <a:xfrm>
              <a:off x="498511" y="1661755"/>
              <a:ext cx="63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2764312" y="2981307"/>
              <a:ext cx="2861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3777816" y="2906384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v5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923792" y="3083005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2514388" y="3193640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v7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049835" y="1661754"/>
              <a:ext cx="5172364" cy="253155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899254" y="4688161"/>
            <a:ext cx="3565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medium we are constraining with only contains metabolite A.</a:t>
            </a:r>
          </a:p>
          <a:p>
            <a:r>
              <a:rPr lang="en-GB" dirty="0"/>
              <a:t>Metabolite G and F will no longer be able to be taken up</a:t>
            </a:r>
          </a:p>
          <a:p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760850" y="2707401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771279" y="3644453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9628441" y="1843059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10061487" y="1843059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/>
          <p:cNvSpPr txBox="1"/>
          <p:nvPr/>
        </p:nvSpPr>
        <p:spPr>
          <a:xfrm>
            <a:off x="7209913" y="1683125"/>
            <a:ext cx="4233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Ex1, Ex2, Ex4 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F, G, H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Medium composition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28</a:t>
            </a:fld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899254" y="4688161"/>
            <a:ext cx="3565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medium we are constraining with only contains metabolite A.</a:t>
            </a:r>
          </a:p>
          <a:p>
            <a:r>
              <a:rPr lang="en-GB" dirty="0"/>
              <a:t>Metabolite G and F will no longer be able to be taken up</a:t>
            </a:r>
          </a:p>
          <a:p>
            <a:endParaRPr lang="en-GB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484563" y="1661754"/>
            <a:ext cx="6292304" cy="2531555"/>
            <a:chOff x="484563" y="1661754"/>
            <a:chExt cx="6292304" cy="2531555"/>
          </a:xfrm>
        </p:grpSpPr>
        <p:sp>
          <p:nvSpPr>
            <p:cNvPr id="122" name="Oval 121"/>
            <p:cNvSpPr/>
            <p:nvPr/>
          </p:nvSpPr>
          <p:spPr>
            <a:xfrm>
              <a:off x="2076199" y="353835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3040702" y="2698788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4288590" y="220393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428859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553827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127" name="Straight Arrow Connector 126"/>
            <p:cNvCxnSpPr>
              <a:stCxn id="122" idx="6"/>
            </p:cNvCxnSpPr>
            <p:nvPr/>
          </p:nvCxnSpPr>
          <p:spPr>
            <a:xfrm flipV="1">
              <a:off x="2603324" y="3193640"/>
              <a:ext cx="659613" cy="592136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818477" y="3924320"/>
              <a:ext cx="1257722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3" idx="6"/>
              <a:endCxn id="124" idx="3"/>
            </p:cNvCxnSpPr>
            <p:nvPr/>
          </p:nvCxnSpPr>
          <p:spPr>
            <a:xfrm flipV="1">
              <a:off x="3738157" y="2626319"/>
              <a:ext cx="627629" cy="319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3" idx="5"/>
              <a:endCxn id="125" idx="2"/>
            </p:cNvCxnSpPr>
            <p:nvPr/>
          </p:nvCxnSpPr>
          <p:spPr>
            <a:xfrm>
              <a:off x="3636017" y="3121171"/>
              <a:ext cx="652573" cy="29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5" idx="6"/>
              <a:endCxn id="126" idx="2"/>
            </p:cNvCxnSpPr>
            <p:nvPr/>
          </p:nvCxnSpPr>
          <p:spPr>
            <a:xfrm>
              <a:off x="4815715" y="3414171"/>
              <a:ext cx="722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484563" y="3330506"/>
              <a:ext cx="58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Ex4</a:t>
              </a:r>
            </a:p>
          </p:txBody>
        </p:sp>
        <p:cxnSp>
          <p:nvCxnSpPr>
            <p:cNvPr id="133" name="Straight Arrow Connector 132"/>
            <p:cNvCxnSpPr>
              <a:stCxn id="126" idx="6"/>
            </p:cNvCxnSpPr>
            <p:nvPr/>
          </p:nvCxnSpPr>
          <p:spPr>
            <a:xfrm>
              <a:off x="6065395" y="3414171"/>
              <a:ext cx="512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2407054" y="2019270"/>
              <a:ext cx="5731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10433" y="232945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839078" y="252559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681921" y="2635517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194656" y="3012848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Ex5</a:t>
              </a:r>
            </a:p>
          </p:txBody>
        </p:sp>
        <p:sp>
          <p:nvSpPr>
            <p:cNvPr id="139" name="Oval 138"/>
            <p:cNvSpPr/>
            <p:nvPr/>
          </p:nvSpPr>
          <p:spPr>
            <a:xfrm>
              <a:off x="2220249" y="2746621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</a:t>
              </a:r>
            </a:p>
          </p:txBody>
        </p:sp>
        <p:sp>
          <p:nvSpPr>
            <p:cNvPr id="140" name="Oval 139"/>
            <p:cNvSpPr/>
            <p:nvPr/>
          </p:nvSpPr>
          <p:spPr>
            <a:xfrm>
              <a:off x="1424505" y="2780864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</a:t>
              </a:r>
            </a:p>
          </p:txBody>
        </p:sp>
        <p:cxnSp>
          <p:nvCxnSpPr>
            <p:cNvPr id="141" name="Straight Arrow Connector 140"/>
            <p:cNvCxnSpPr>
              <a:stCxn id="140" idx="6"/>
              <a:endCxn id="139" idx="2"/>
            </p:cNvCxnSpPr>
            <p:nvPr/>
          </p:nvCxnSpPr>
          <p:spPr>
            <a:xfrm>
              <a:off x="1934119" y="299404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H="1">
              <a:off x="2556608" y="3165973"/>
              <a:ext cx="664112" cy="546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803377" y="3718310"/>
              <a:ext cx="11759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838581" y="3005213"/>
              <a:ext cx="568413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4819919" y="2451362"/>
              <a:ext cx="16917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6194655" y="2050039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87040" y="2565461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406994" y="1750741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cxnSp>
          <p:nvCxnSpPr>
            <p:cNvPr id="149" name="Straight Arrow Connector 148"/>
            <p:cNvCxnSpPr>
              <a:stCxn id="148" idx="6"/>
            </p:cNvCxnSpPr>
            <p:nvPr/>
          </p:nvCxnSpPr>
          <p:spPr>
            <a:xfrm>
              <a:off x="1934119" y="1998167"/>
              <a:ext cx="1266935" cy="73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795993" y="2007794"/>
              <a:ext cx="611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98511" y="1661755"/>
              <a:ext cx="63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>
              <a:off x="2764312" y="298130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3777816" y="2906384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v5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923792" y="3083005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v6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514388" y="3193640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v7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49835" y="1661754"/>
              <a:ext cx="5172364" cy="253155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760850" y="2707401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71279" y="3644453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9628441" y="1843059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10061487" y="1843059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0203513" y="2411573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10420567" y="2388602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Medium composition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29</a:t>
            </a:fld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209913" y="1683125"/>
            <a:ext cx="4233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Medium </a:t>
            </a:r>
            <a:r>
              <a:rPr lang="de-DE" b="1" dirty="0" err="1"/>
              <a:t>constrained</a:t>
            </a:r>
            <a:r>
              <a:rPr lang="de-DE" b="1" dirty="0"/>
              <a:t> 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H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grpSp>
        <p:nvGrpSpPr>
          <p:cNvPr id="50" name="Group 49"/>
          <p:cNvGrpSpPr/>
          <p:nvPr/>
        </p:nvGrpSpPr>
        <p:grpSpPr>
          <a:xfrm>
            <a:off x="484563" y="1661754"/>
            <a:ext cx="6292304" cy="2531555"/>
            <a:chOff x="484563" y="1661754"/>
            <a:chExt cx="6292304" cy="2531555"/>
          </a:xfrm>
        </p:grpSpPr>
        <p:sp>
          <p:nvSpPr>
            <p:cNvPr id="51" name="Oval 50"/>
            <p:cNvSpPr/>
            <p:nvPr/>
          </p:nvSpPr>
          <p:spPr>
            <a:xfrm>
              <a:off x="2076199" y="353835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3040702" y="2698788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4288590" y="220393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8859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553827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58" name="Straight Arrow Connector 57"/>
            <p:cNvCxnSpPr>
              <a:stCxn id="52" idx="6"/>
              <a:endCxn id="53" idx="3"/>
            </p:cNvCxnSpPr>
            <p:nvPr/>
          </p:nvCxnSpPr>
          <p:spPr>
            <a:xfrm flipV="1">
              <a:off x="3738157" y="2626319"/>
              <a:ext cx="627629" cy="319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2" idx="5"/>
              <a:endCxn id="54" idx="2"/>
            </p:cNvCxnSpPr>
            <p:nvPr/>
          </p:nvCxnSpPr>
          <p:spPr>
            <a:xfrm>
              <a:off x="3636017" y="3121171"/>
              <a:ext cx="652573" cy="29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4" idx="6"/>
              <a:endCxn id="55" idx="2"/>
            </p:cNvCxnSpPr>
            <p:nvPr/>
          </p:nvCxnSpPr>
          <p:spPr>
            <a:xfrm>
              <a:off x="4815715" y="3414171"/>
              <a:ext cx="722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84563" y="3330506"/>
              <a:ext cx="58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Ex4</a:t>
              </a:r>
            </a:p>
          </p:txBody>
        </p:sp>
        <p:cxnSp>
          <p:nvCxnSpPr>
            <p:cNvPr id="62" name="Straight Arrow Connector 61"/>
            <p:cNvCxnSpPr>
              <a:stCxn id="55" idx="6"/>
            </p:cNvCxnSpPr>
            <p:nvPr/>
          </p:nvCxnSpPr>
          <p:spPr>
            <a:xfrm>
              <a:off x="6065395" y="3414171"/>
              <a:ext cx="512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407054" y="2019270"/>
              <a:ext cx="5731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10433" y="232945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39078" y="2525596"/>
              <a:ext cx="184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194656" y="3012848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Ex5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H="1">
              <a:off x="2556608" y="3165973"/>
              <a:ext cx="664112" cy="546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803377" y="3718310"/>
              <a:ext cx="11759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4819919" y="2451362"/>
              <a:ext cx="16917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6194655" y="2050039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1406994" y="1750741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cxnSp>
          <p:nvCxnSpPr>
            <p:cNvPr id="78" name="Straight Arrow Connector 77"/>
            <p:cNvCxnSpPr>
              <a:stCxn id="77" idx="6"/>
            </p:cNvCxnSpPr>
            <p:nvPr/>
          </p:nvCxnSpPr>
          <p:spPr>
            <a:xfrm>
              <a:off x="1934119" y="1998167"/>
              <a:ext cx="1266935" cy="73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795993" y="2007794"/>
              <a:ext cx="611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98511" y="1661755"/>
              <a:ext cx="63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777816" y="2906384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v5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23792" y="3083005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v6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514388" y="3193640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v7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49835" y="1661754"/>
              <a:ext cx="5172364" cy="253155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899254" y="4688161"/>
            <a:ext cx="3565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medium we are constraining with only contains metabolite A.</a:t>
            </a:r>
          </a:p>
          <a:p>
            <a:r>
              <a:rPr lang="en-GB" dirty="0"/>
              <a:t>Metabolite G and F will no longer be able to be taken up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en-US" sz="4400"/>
              <a:t>Metabolism is a network of about 1000s metabolites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452" y="1549934"/>
            <a:ext cx="7620660" cy="390939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0" y="2046594"/>
            <a:ext cx="3856355" cy="30632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87587" y="5234873"/>
            <a:ext cx="160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b="1" dirty="0" err="1"/>
              <a:t>Textbook</a:t>
            </a:r>
            <a:r>
              <a:rPr lang="de-DE" altLang="en-US" b="1" dirty="0"/>
              <a:t> </a:t>
            </a:r>
            <a:r>
              <a:rPr lang="de-DE" altLang="en-US" b="1" dirty="0" err="1"/>
              <a:t>view</a:t>
            </a:r>
            <a:r>
              <a:rPr lang="de-DE" altLang="en-US" b="1" dirty="0"/>
              <a:t> 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258604" y="5481432"/>
            <a:ext cx="835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b="1" dirty="0"/>
              <a:t>Reality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436936" y="5849732"/>
            <a:ext cx="537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Every </a:t>
            </a:r>
            <a:r>
              <a:rPr lang="de-DE" altLang="en-US" dirty="0" err="1"/>
              <a:t>pathway</a:t>
            </a:r>
            <a:r>
              <a:rPr lang="de-DE" altLang="en-US" dirty="0"/>
              <a:t> </a:t>
            </a:r>
            <a:r>
              <a:rPr lang="de-DE" altLang="en-US" dirty="0" err="1"/>
              <a:t>is</a:t>
            </a:r>
            <a:r>
              <a:rPr lang="de-DE" altLang="en-US" dirty="0"/>
              <a:t> </a:t>
            </a:r>
            <a:r>
              <a:rPr lang="de-DE" altLang="en-US" dirty="0" err="1"/>
              <a:t>affected</a:t>
            </a:r>
            <a:r>
              <a:rPr lang="de-DE" altLang="en-US" dirty="0"/>
              <a:t> </a:t>
            </a:r>
            <a:r>
              <a:rPr lang="de-DE" altLang="en-US" dirty="0" err="1"/>
              <a:t>by</a:t>
            </a:r>
            <a:r>
              <a:rPr lang="de-DE" altLang="en-US" dirty="0"/>
              <a:t> </a:t>
            </a:r>
            <a:r>
              <a:rPr lang="de-DE" altLang="en-US" dirty="0" err="1"/>
              <a:t>every</a:t>
            </a:r>
            <a:r>
              <a:rPr lang="de-DE" altLang="en-US" dirty="0"/>
              <a:t> </a:t>
            </a:r>
            <a:r>
              <a:rPr lang="de-DE" altLang="en-US" dirty="0" err="1"/>
              <a:t>other</a:t>
            </a:r>
            <a:r>
              <a:rPr lang="de-DE" altLang="en-US" dirty="0"/>
              <a:t> </a:t>
            </a:r>
            <a:r>
              <a:rPr lang="de-DE" altLang="en-US" dirty="0" err="1"/>
              <a:t>pathway</a:t>
            </a:r>
            <a:endParaRPr lang="de-DE" altLang="en-US" dirty="0"/>
          </a:p>
        </p:txBody>
      </p:sp>
      <p:sp>
        <p:nvSpPr>
          <p:cNvPr id="9" name="Text Box 4"/>
          <p:cNvSpPr txBox="1"/>
          <p:nvPr/>
        </p:nvSpPr>
        <p:spPr>
          <a:xfrm>
            <a:off x="286872" y="5711232"/>
            <a:ext cx="4589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000" dirty="0" err="1">
                <a:solidFill>
                  <a:schemeClr val="tx1"/>
                </a:solidFill>
              </a:rPr>
              <a:t>Metabolism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is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split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up</a:t>
            </a:r>
            <a:r>
              <a:rPr lang="de-DE" altLang="en-US" sz="2000" dirty="0">
                <a:solidFill>
                  <a:schemeClr val="tx1"/>
                </a:solidFill>
              </a:rPr>
              <a:t> in </a:t>
            </a:r>
            <a:r>
              <a:rPr lang="de-DE" altLang="en-US" sz="2000" dirty="0" err="1">
                <a:solidFill>
                  <a:schemeClr val="tx1"/>
                </a:solidFill>
              </a:rPr>
              <a:t>smaller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components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that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are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studied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b="1" dirty="0" err="1">
                <a:solidFill>
                  <a:schemeClr val="tx1"/>
                </a:solidFill>
              </a:rPr>
              <a:t>individually</a:t>
            </a:r>
            <a:endParaRPr lang="de-DE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Constraints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51564" y="1825625"/>
            <a:ext cx="7502236" cy="4351338"/>
          </a:xfrm>
        </p:spPr>
        <p:txBody>
          <a:bodyPr/>
          <a:lstStyle/>
          <a:p>
            <a:r>
              <a:rPr lang="de-DE" dirty="0" err="1"/>
              <a:t>Conservation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steady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r>
              <a:rPr lang="de-DE" dirty="0" err="1"/>
              <a:t>Topological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pH</a:t>
            </a:r>
          </a:p>
          <a:p>
            <a:r>
              <a:rPr lang="de-DE" dirty="0"/>
              <a:t>Medium </a:t>
            </a:r>
            <a:r>
              <a:rPr lang="de-DE" dirty="0" err="1"/>
              <a:t>composition</a:t>
            </a:r>
            <a:endParaRPr lang="de-DE" dirty="0"/>
          </a:p>
          <a:p>
            <a:r>
              <a:rPr lang="de-DE" dirty="0">
                <a:solidFill>
                  <a:srgbClr val="0070C0"/>
                </a:solidFill>
              </a:rPr>
              <a:t>Expression </a:t>
            </a:r>
            <a:r>
              <a:rPr lang="de-DE" dirty="0" err="1">
                <a:solidFill>
                  <a:srgbClr val="0070C0"/>
                </a:solidFill>
              </a:rPr>
              <a:t>of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the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enzymes</a:t>
            </a:r>
            <a:r>
              <a:rPr lang="de-DE" dirty="0">
                <a:solidFill>
                  <a:srgbClr val="0070C0"/>
                </a:solidFill>
              </a:rPr>
              <a:t>, </a:t>
            </a:r>
            <a:r>
              <a:rPr lang="de-DE" dirty="0" err="1">
                <a:solidFill>
                  <a:srgbClr val="0070C0"/>
                </a:solidFill>
              </a:rPr>
              <a:t>transporters</a:t>
            </a:r>
            <a:r>
              <a:rPr lang="de-DE" dirty="0">
                <a:solidFill>
                  <a:srgbClr val="0070C0"/>
                </a:solidFill>
              </a:rPr>
              <a:t>, </a:t>
            </a:r>
            <a:r>
              <a:rPr lang="de-DE" dirty="0" err="1">
                <a:solidFill>
                  <a:srgbClr val="0070C0"/>
                </a:solidFill>
              </a:rPr>
              <a:t>etc</a:t>
            </a:r>
            <a:endParaRPr lang="de-DE" dirty="0">
              <a:solidFill>
                <a:srgbClr val="0070C0"/>
              </a:solidFill>
            </a:endParaRPr>
          </a:p>
          <a:p>
            <a:r>
              <a:rPr lang="de-DE" dirty="0" err="1"/>
              <a:t>Reversibility</a:t>
            </a:r>
            <a:r>
              <a:rPr lang="de-DE" dirty="0"/>
              <a:t> </a:t>
            </a:r>
          </a:p>
          <a:p>
            <a:r>
              <a:rPr lang="de-DE" dirty="0"/>
              <a:t>Maximal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30</a:t>
            </a:fld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925320"/>
            <a:ext cx="2861945" cy="4300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72160" y="1402080"/>
            <a:ext cx="4546600" cy="5084445"/>
          </a:xfrm>
        </p:spPr>
        <p:txBody>
          <a:bodyPr>
            <a:normAutofit/>
          </a:bodyPr>
          <a:lstStyle/>
          <a:p>
            <a:r>
              <a:rPr lang="de-DE" altLang="en-US" dirty="0"/>
              <a:t>Different cell types have different morphologies, functions and metabolism</a:t>
            </a:r>
            <a:br>
              <a:rPr lang="de-DE" altLang="en-US" dirty="0"/>
            </a:br>
            <a:br>
              <a:rPr lang="de-DE" altLang="en-US" dirty="0"/>
            </a:br>
            <a:endParaRPr lang="de-DE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78805" y="365125"/>
            <a:ext cx="3415030" cy="2731770"/>
          </a:xfrm>
          <a:prstGeom prst="rect">
            <a:avLst/>
          </a:prstGeom>
          <a:effectLst>
            <a:softEdge rad="469900"/>
          </a:effectLst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74094"/>
            <a:ext cx="5181600" cy="3454400"/>
          </a:xfrm>
          <a:prstGeom prst="rect">
            <a:avLst/>
          </a:prstGeom>
          <a:effectLst>
            <a:softEdge rad="482600"/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920" y="183515"/>
            <a:ext cx="2320925" cy="3094355"/>
          </a:xfrm>
          <a:prstGeom prst="rect">
            <a:avLst/>
          </a:prstGeom>
          <a:effectLst>
            <a:softEdge rad="342900"/>
          </a:effectLst>
        </p:spPr>
      </p:pic>
      <p:sp>
        <p:nvSpPr>
          <p:cNvPr id="2" name="Text Box 1"/>
          <p:cNvSpPr txBox="1"/>
          <p:nvPr/>
        </p:nvSpPr>
        <p:spPr>
          <a:xfrm>
            <a:off x="8849995" y="6302375"/>
            <a:ext cx="942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neurons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901815" y="2909570"/>
            <a:ext cx="582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liver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0081895" y="3096895"/>
            <a:ext cx="1447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intestine cells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Every somatic cell of an individual shares the same genome but its expression varies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462" y="2553335"/>
            <a:ext cx="4065905" cy="245872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93285" y="2553335"/>
            <a:ext cx="7174865" cy="27578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en-US" dirty="0">
                <a:sym typeface="+mn-ea"/>
              </a:rPr>
              <a:t>Different </a:t>
            </a:r>
            <a:r>
              <a:rPr lang="de-DE" altLang="en-US" dirty="0" err="1">
                <a:sym typeface="+mn-ea"/>
              </a:rPr>
              <a:t>cell</a:t>
            </a:r>
            <a:r>
              <a:rPr lang="de-DE" altLang="en-US" dirty="0">
                <a:sym typeface="+mn-ea"/>
              </a:rPr>
              <a:t> </a:t>
            </a:r>
            <a:r>
              <a:rPr lang="de-DE" altLang="en-US" dirty="0" err="1">
                <a:sym typeface="+mn-ea"/>
              </a:rPr>
              <a:t>types</a:t>
            </a:r>
            <a:r>
              <a:rPr lang="de-DE" altLang="en-US" dirty="0">
                <a:sym typeface="+mn-ea"/>
              </a:rPr>
              <a:t> </a:t>
            </a:r>
            <a:r>
              <a:rPr lang="de-DE" altLang="en-US" dirty="0" err="1">
                <a:sym typeface="+mn-ea"/>
              </a:rPr>
              <a:t>have</a:t>
            </a:r>
            <a:r>
              <a:rPr lang="de-DE" altLang="en-US" dirty="0">
                <a:sym typeface="+mn-ea"/>
              </a:rPr>
              <a:t> different </a:t>
            </a:r>
            <a:r>
              <a:rPr lang="de-DE" altLang="en-US" dirty="0" err="1">
                <a:sym typeface="+mn-ea"/>
              </a:rPr>
              <a:t>morphologies</a:t>
            </a:r>
            <a:r>
              <a:rPr lang="de-DE" altLang="en-US" dirty="0">
                <a:sym typeface="+mn-ea"/>
              </a:rPr>
              <a:t>, </a:t>
            </a:r>
            <a:r>
              <a:rPr lang="de-DE" altLang="en-US" dirty="0" err="1">
                <a:sym typeface="+mn-ea"/>
              </a:rPr>
              <a:t>functions</a:t>
            </a:r>
            <a:r>
              <a:rPr lang="de-DE" altLang="en-US" dirty="0">
                <a:sym typeface="+mn-ea"/>
              </a:rPr>
              <a:t>, </a:t>
            </a:r>
            <a:r>
              <a:rPr lang="de-DE" altLang="en-US" dirty="0" err="1">
                <a:sym typeface="+mn-ea"/>
              </a:rPr>
              <a:t>and</a:t>
            </a:r>
            <a:r>
              <a:rPr lang="de-DE" altLang="en-US" dirty="0">
                <a:sym typeface="+mn-ea"/>
              </a:rPr>
              <a:t> </a:t>
            </a:r>
            <a:r>
              <a:rPr lang="de-DE" altLang="en-US" dirty="0" err="1">
                <a:sym typeface="+mn-ea"/>
              </a:rPr>
              <a:t>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2" descr="Image result for Recon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5" y="1807598"/>
            <a:ext cx="4410975" cy="366807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54766" y="5529468"/>
            <a:ext cx="2826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LU" sz="2000" b="1" dirty="0">
                <a:latin typeface="+mj-lt"/>
              </a:rPr>
              <a:t>Global Reconstruction</a:t>
            </a:r>
            <a:endParaRPr lang="en-GB" sz="2000" b="1" dirty="0">
              <a:latin typeface="+mj-lt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5709389" y="1841069"/>
            <a:ext cx="1852784" cy="3671076"/>
          </a:xfrm>
          <a:prstGeom prst="homePlate">
            <a:avLst>
              <a:gd name="adj" fmla="val 51881"/>
            </a:avLst>
          </a:prstGeom>
          <a:solidFill>
            <a:srgbClr val="DED2D9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18" name="Picture 6" descr="https://www.santelog.com/uploaded3/images/Actus%2021/VISUEL%20GRAISSE(1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r="13514"/>
          <a:stretch>
            <a:fillRect/>
          </a:stretch>
        </p:blipFill>
        <p:spPr bwMode="auto">
          <a:xfrm>
            <a:off x="7832519" y="3769849"/>
            <a:ext cx="1665183" cy="1665182"/>
          </a:xfrm>
          <a:prstGeom prst="ellipse">
            <a:avLst/>
          </a:prstGeom>
          <a:noFill/>
          <a:ln w="28575">
            <a:solidFill>
              <a:srgbClr val="9966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020686" y="2837013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LU" sz="2000" dirty="0" err="1">
                <a:latin typeface="+mj-lt"/>
              </a:rPr>
              <a:t>neurons</a:t>
            </a:r>
            <a:endParaRPr lang="en-US" sz="20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22863" y="3750951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LU" sz="2000" dirty="0">
                <a:latin typeface="+mj-lt"/>
              </a:rPr>
              <a:t>cancer</a:t>
            </a:r>
            <a:endParaRPr lang="en-US" sz="2000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>
            <a:fillRect/>
          </a:stretch>
        </p:blipFill>
        <p:spPr>
          <a:xfrm>
            <a:off x="9564250" y="2158802"/>
            <a:ext cx="1385241" cy="1385241"/>
          </a:xfrm>
          <a:prstGeom prst="ellipse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Oval 31"/>
          <p:cNvSpPr/>
          <p:nvPr/>
        </p:nvSpPr>
        <p:spPr>
          <a:xfrm>
            <a:off x="3667127" y="3094192"/>
            <a:ext cx="989164" cy="953358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838327" y="4266975"/>
            <a:ext cx="1271588" cy="1208571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838327" y="1828498"/>
            <a:ext cx="1078788" cy="1031068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cxnSp>
        <p:nvCxnSpPr>
          <p:cNvPr id="35" name="Straight Arrow Connector 34"/>
          <p:cNvCxnSpPr>
            <a:endCxn id="40" idx="0"/>
          </p:cNvCxnSpPr>
          <p:nvPr/>
        </p:nvCxnSpPr>
        <p:spPr>
          <a:xfrm flipV="1">
            <a:off x="2381253" y="1691188"/>
            <a:ext cx="6095503" cy="137310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0" idx="4"/>
          </p:cNvCxnSpPr>
          <p:nvPr/>
        </p:nvCxnSpPr>
        <p:spPr>
          <a:xfrm>
            <a:off x="2463985" y="2851418"/>
            <a:ext cx="6012768" cy="19570"/>
          </a:xfrm>
          <a:prstGeom prst="straightConnector1">
            <a:avLst/>
          </a:prstGeom>
          <a:ln w="22225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441037" y="3615305"/>
            <a:ext cx="6224072" cy="38619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4"/>
          </p:cNvCxnSpPr>
          <p:nvPr/>
        </p:nvCxnSpPr>
        <p:spPr>
          <a:xfrm flipV="1">
            <a:off x="4161708" y="3544043"/>
            <a:ext cx="6095160" cy="531103"/>
          </a:xfrm>
          <a:prstGeom prst="straightConnector1">
            <a:avLst/>
          </a:prstGeom>
          <a:ln w="222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0"/>
            <a:endCxn id="30" idx="0"/>
          </p:cNvCxnSpPr>
          <p:nvPr/>
        </p:nvCxnSpPr>
        <p:spPr>
          <a:xfrm flipV="1">
            <a:off x="4161708" y="2158798"/>
            <a:ext cx="6095160" cy="935394"/>
          </a:xfrm>
          <a:prstGeom prst="straightConnector1">
            <a:avLst/>
          </a:prstGeom>
          <a:ln w="222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" descr="http://www.atarlife.com/wp-content/uploads/2015/12/mirror_neuron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xfrm>
            <a:off x="7886853" y="1691188"/>
            <a:ext cx="1179800" cy="11798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>
            <a:off x="2436073" y="5512146"/>
            <a:ext cx="6361460" cy="34478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54766" y="6192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75394" y="2476875"/>
            <a:ext cx="14238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Extraction of context specific data after integration of omics data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3736" y="5824406"/>
            <a:ext cx="487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LU" dirty="0"/>
              <a:t>Recon2: 7000 reactions, 5000 </a:t>
            </a:r>
            <a:r>
              <a:rPr lang="de-LU" dirty="0" err="1"/>
              <a:t>metabolites</a:t>
            </a:r>
            <a:r>
              <a:rPr lang="de-LU" dirty="0"/>
              <a:t>,</a:t>
            </a:r>
          </a:p>
          <a:p>
            <a:r>
              <a:rPr lang="de-LU" dirty="0"/>
              <a:t> 2000 genes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9" grpId="0"/>
      <p:bldP spid="21" grpId="0"/>
      <p:bldP spid="32" grpId="0" bldLvl="0" animBg="1"/>
      <p:bldP spid="33" grpId="0" bldLvl="0" animBg="1"/>
      <p:bldP spid="34" grpId="0" bldLvl="0" animBg="1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en-US" dirty="0" err="1"/>
              <a:t>Context-specific</a:t>
            </a:r>
            <a:r>
              <a:rPr lang="de-DE" altLang="en-US" dirty="0"/>
              <a:t> </a:t>
            </a:r>
            <a:r>
              <a:rPr lang="de-DE" altLang="en-US" dirty="0" err="1"/>
              <a:t>models</a:t>
            </a:r>
            <a:r>
              <a:rPr lang="de-DE" altLang="en-US" dirty="0"/>
              <a:t> </a:t>
            </a:r>
            <a:r>
              <a:rPr lang="de-DE" altLang="en-US" dirty="0" err="1"/>
              <a:t>have</a:t>
            </a:r>
            <a:r>
              <a:rPr lang="de-DE" altLang="en-US" dirty="0"/>
              <a:t> </a:t>
            </a:r>
            <a:r>
              <a:rPr lang="de-DE" altLang="en-US" dirty="0" err="1"/>
              <a:t>higher</a:t>
            </a:r>
            <a:r>
              <a:rPr lang="de-DE" altLang="en-US" dirty="0"/>
              <a:t> </a:t>
            </a:r>
            <a:r>
              <a:rPr lang="de-DE" altLang="en-US" dirty="0" err="1"/>
              <a:t>prediction</a:t>
            </a:r>
            <a:r>
              <a:rPr lang="de-DE" altLang="en-US" dirty="0"/>
              <a:t> power</a:t>
            </a:r>
          </a:p>
        </p:txBody>
      </p:sp>
      <p:pic>
        <p:nvPicPr>
          <p:cNvPr id="4098" name="Content Placeholder 409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6100" y="1521777"/>
            <a:ext cx="5062220" cy="5062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98690" y="3996055"/>
            <a:ext cx="4699635" cy="975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>
                <a:alpha val="8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334500" y="3133725"/>
            <a:ext cx="2406650" cy="1838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>
                <a:alpha val="8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51100" y="2077720"/>
            <a:ext cx="220218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77210" y="2372995"/>
            <a:ext cx="220218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17620" y="2668270"/>
            <a:ext cx="220218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2694305" y="5650230"/>
            <a:ext cx="58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/>
              <a:t>liver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3277235" y="5490845"/>
            <a:ext cx="990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intestine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78100" y="2204720"/>
            <a:ext cx="220218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4780280" y="5122545"/>
            <a:ext cx="8534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neuron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6374592" y="1743132"/>
            <a:ext cx="444246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400" dirty="0" err="1"/>
              <a:t>Context-specific</a:t>
            </a:r>
            <a:r>
              <a:rPr lang="de-DE" altLang="en-US" sz="2400" dirty="0"/>
              <a:t> </a:t>
            </a:r>
            <a:r>
              <a:rPr lang="de-DE" altLang="en-US" sz="2400" dirty="0" err="1"/>
              <a:t>models</a:t>
            </a:r>
            <a:r>
              <a:rPr lang="de-DE" alt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en-US" sz="2400" dirty="0" err="1"/>
              <a:t>contain</a:t>
            </a:r>
            <a:r>
              <a:rPr lang="de-DE" altLang="en-US" sz="2400" dirty="0"/>
              <a:t> </a:t>
            </a:r>
            <a:r>
              <a:rPr lang="de-DE" altLang="en-US" sz="2400" dirty="0" err="1"/>
              <a:t>only</a:t>
            </a:r>
            <a:r>
              <a:rPr lang="de-DE" altLang="en-US" sz="2400" dirty="0"/>
              <a:t> </a:t>
            </a:r>
            <a:r>
              <a:rPr lang="de-DE" altLang="en-US" sz="2400" dirty="0" err="1"/>
              <a:t>reactions</a:t>
            </a:r>
            <a:r>
              <a:rPr lang="de-DE" altLang="en-US" sz="2400" dirty="0"/>
              <a:t> </a:t>
            </a:r>
            <a:r>
              <a:rPr lang="de-DE" altLang="en-US" sz="2400" dirty="0" err="1"/>
              <a:t>active</a:t>
            </a:r>
            <a:r>
              <a:rPr lang="de-DE" altLang="en-US" sz="2400" dirty="0"/>
              <a:t> in </a:t>
            </a:r>
            <a:r>
              <a:rPr lang="de-DE" altLang="en-US" sz="2400" dirty="0" err="1"/>
              <a:t>the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context</a:t>
            </a:r>
            <a:r>
              <a:rPr lang="de-DE" altLang="en-US" sz="2400" dirty="0"/>
              <a:t> </a:t>
            </a:r>
            <a:r>
              <a:rPr lang="de-DE" altLang="en-US" sz="2400" dirty="0" err="1"/>
              <a:t>of</a:t>
            </a:r>
            <a:r>
              <a:rPr lang="de-DE" altLang="en-US" sz="2400" dirty="0"/>
              <a:t> </a:t>
            </a:r>
            <a:r>
              <a:rPr lang="de-DE" altLang="en-US" sz="2400" dirty="0" err="1"/>
              <a:t>interest</a:t>
            </a:r>
            <a:endParaRPr lang="de-DE" altLang="en-US" sz="2400" dirty="0"/>
          </a:p>
          <a:p>
            <a:endParaRPr lang="de-DE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en-US" sz="2400" dirty="0" err="1"/>
              <a:t>allow</a:t>
            </a:r>
            <a:r>
              <a:rPr lang="de-DE" altLang="en-US" sz="2400" dirty="0"/>
              <a:t> </a:t>
            </a:r>
            <a:r>
              <a:rPr lang="de-DE" altLang="en-US" sz="2400" dirty="0" err="1"/>
              <a:t>to</a:t>
            </a:r>
            <a:r>
              <a:rPr lang="de-DE" altLang="en-US" sz="2400" dirty="0"/>
              <a:t> </a:t>
            </a:r>
            <a:r>
              <a:rPr lang="de-DE" altLang="en-US" sz="2400" dirty="0" err="1"/>
              <a:t>integrate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transcriptomic</a:t>
            </a:r>
            <a:r>
              <a:rPr lang="de-DE" altLang="en-US" sz="2400" dirty="0"/>
              <a:t>, </a:t>
            </a:r>
            <a:r>
              <a:rPr lang="de-DE" altLang="en-US" sz="2400" dirty="0" err="1"/>
              <a:t>proteomic</a:t>
            </a:r>
            <a:r>
              <a:rPr lang="de-DE" altLang="en-US" sz="2400" dirty="0"/>
              <a:t>, </a:t>
            </a:r>
            <a:r>
              <a:rPr lang="de-DE" altLang="en-US" sz="2400" dirty="0" err="1"/>
              <a:t>epigenomic</a:t>
            </a:r>
            <a:r>
              <a:rPr lang="de-DE" altLang="en-US" sz="2400" dirty="0"/>
              <a:t>, </a:t>
            </a:r>
            <a:r>
              <a:rPr lang="de-DE" altLang="en-US" sz="2400" dirty="0" err="1"/>
              <a:t>metabolomic</a:t>
            </a:r>
            <a:r>
              <a:rPr lang="de-DE" altLang="en-US" sz="2400" dirty="0"/>
              <a:t> </a:t>
            </a:r>
            <a:r>
              <a:rPr lang="de-DE" altLang="en-US" sz="2400" dirty="0" err="1"/>
              <a:t>data</a:t>
            </a:r>
            <a:endParaRPr lang="de-DE" altLang="en-US" sz="2400" dirty="0"/>
          </a:p>
          <a:p>
            <a:endParaRPr lang="de-DE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en-US" sz="2400" dirty="0" err="1"/>
              <a:t>capture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metabolic</a:t>
            </a:r>
            <a:r>
              <a:rPr lang="de-DE" altLang="en-US" sz="2400" dirty="0"/>
              <a:t> </a:t>
            </a:r>
            <a:r>
              <a:rPr lang="de-DE" altLang="en-US" sz="2400" dirty="0" err="1"/>
              <a:t>models</a:t>
            </a:r>
            <a:r>
              <a:rPr lang="de-DE" altLang="en-US" sz="2400" dirty="0"/>
              <a:t> </a:t>
            </a:r>
            <a:r>
              <a:rPr lang="de-DE" altLang="en-US" sz="2400" dirty="0" err="1"/>
              <a:t>between</a:t>
            </a:r>
            <a:r>
              <a:rPr lang="de-DE" altLang="en-US" sz="2400" dirty="0"/>
              <a:t> </a:t>
            </a:r>
            <a:r>
              <a:rPr lang="de-DE" altLang="en-US" sz="2400" dirty="0" err="1"/>
              <a:t>healthy</a:t>
            </a:r>
            <a:r>
              <a:rPr lang="de-DE" altLang="en-US" sz="2400" dirty="0"/>
              <a:t> </a:t>
            </a:r>
            <a:r>
              <a:rPr lang="de-DE" altLang="en-US" sz="2400" dirty="0" err="1"/>
              <a:t>and</a:t>
            </a:r>
            <a:r>
              <a:rPr lang="de-DE" altLang="en-US" sz="2400" dirty="0"/>
              <a:t> </a:t>
            </a:r>
            <a:r>
              <a:rPr lang="de-DE" altLang="en-US" sz="2400" dirty="0" err="1"/>
              <a:t>disease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state</a:t>
            </a:r>
            <a:r>
              <a:rPr lang="de-DE" altLang="en-US" sz="2400" dirty="0"/>
              <a:t>.</a:t>
            </a:r>
            <a:endParaRPr lang="de-DE" altLang="en-US" sz="2000" dirty="0"/>
          </a:p>
          <a:p>
            <a:endParaRPr lang="de-DE" altLang="en-US" sz="2000" dirty="0"/>
          </a:p>
          <a:p>
            <a:endParaRPr lang="de-DE" altLang="en-US" sz="2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83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altLang="en-GB" noProof="0" dirty="0">
                <a:sym typeface="+mn-ea"/>
              </a:rPr>
              <a:t>Context-specific building algorithms extract a subnetwork that contain only reactions that are active in the context of interest</a:t>
            </a:r>
            <a:br>
              <a:rPr lang="en-GB" noProof="0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7" t="6655" r="8233"/>
          <a:stretch>
            <a:fillRect/>
          </a:stretch>
        </p:blipFill>
        <p:spPr>
          <a:xfrm>
            <a:off x="838200" y="2253713"/>
            <a:ext cx="6536690" cy="43516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35</a:t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381179" y="2600033"/>
            <a:ext cx="1721485" cy="147732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altLang="en-US" dirty="0">
                <a:solidFill>
                  <a:schemeClr val="bg1"/>
                </a:solidFill>
              </a:rPr>
              <a:t>Context-specific</a:t>
            </a:r>
          </a:p>
          <a:p>
            <a:pPr algn="ctr"/>
            <a:r>
              <a:rPr lang="de-DE" altLang="en-US" dirty="0">
                <a:solidFill>
                  <a:schemeClr val="bg1"/>
                </a:solidFill>
              </a:rPr>
              <a:t>building algorithms algorithms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0645" y="4954955"/>
            <a:ext cx="4728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Context-specific model have a higher predictability as the genome-scale reconstruction as they do not contain reactions that are inactive in the context of interest.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Different context-specif algorithms exist...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951" t="1380" r="1591" b="1380"/>
          <a:stretch>
            <a:fillRect/>
          </a:stretch>
        </p:blipFill>
        <p:spPr>
          <a:xfrm>
            <a:off x="906145" y="1711960"/>
            <a:ext cx="6964680" cy="47885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36</a:t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057640" y="2463800"/>
            <a:ext cx="27724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b="1" dirty="0"/>
              <a:t>GIMME</a:t>
            </a:r>
            <a:r>
              <a:rPr lang="de-DE" altLang="en-US" dirty="0"/>
              <a:t>:</a:t>
            </a:r>
          </a:p>
          <a:p>
            <a:r>
              <a:rPr lang="de-DE" altLang="en-US" dirty="0" err="1"/>
              <a:t>requires</a:t>
            </a:r>
            <a:r>
              <a:rPr lang="de-DE" altLang="en-US" dirty="0"/>
              <a:t> an </a:t>
            </a:r>
            <a:r>
              <a:rPr lang="de-DE" altLang="en-US" dirty="0" err="1"/>
              <a:t>optimization</a:t>
            </a:r>
            <a:r>
              <a:rPr lang="de-DE" altLang="en-US" dirty="0"/>
              <a:t> </a:t>
            </a:r>
            <a:r>
              <a:rPr lang="de-DE" altLang="en-US" dirty="0" err="1"/>
              <a:t>function</a:t>
            </a:r>
            <a:r>
              <a:rPr lang="de-DE" altLang="en-US" dirty="0"/>
              <a:t> </a:t>
            </a:r>
          </a:p>
          <a:p>
            <a:endParaRPr lang="de-DE" altLang="en-US" dirty="0"/>
          </a:p>
          <a:p>
            <a:r>
              <a:rPr lang="de-DE" altLang="en-US" dirty="0"/>
              <a:t>GIMME </a:t>
            </a:r>
            <a:r>
              <a:rPr lang="de-DE" altLang="en-US" dirty="0" err="1"/>
              <a:t>adds</a:t>
            </a:r>
            <a:r>
              <a:rPr lang="de-DE" altLang="en-US" dirty="0"/>
              <a:t> </a:t>
            </a:r>
            <a:r>
              <a:rPr lang="de-DE" altLang="en-US" dirty="0" err="1"/>
              <a:t>reactions</a:t>
            </a:r>
            <a:r>
              <a:rPr lang="de-DE" altLang="en-US" dirty="0"/>
              <a:t> </a:t>
            </a:r>
            <a:r>
              <a:rPr lang="de-DE" altLang="en-US" dirty="0" err="1"/>
              <a:t>required</a:t>
            </a:r>
            <a:r>
              <a:rPr lang="de-DE" altLang="en-US" dirty="0"/>
              <a:t> </a:t>
            </a:r>
            <a:r>
              <a:rPr lang="de-DE" altLang="en-US" dirty="0" err="1"/>
              <a:t>to</a:t>
            </a:r>
            <a:r>
              <a:rPr lang="de-DE" altLang="en-US" dirty="0"/>
              <a:t> </a:t>
            </a:r>
            <a:r>
              <a:rPr lang="de-DE" altLang="en-US" dirty="0" err="1"/>
              <a:t>guarantee</a:t>
            </a:r>
            <a:r>
              <a:rPr lang="de-DE" altLang="en-US" dirty="0"/>
              <a:t> a </a:t>
            </a:r>
            <a:r>
              <a:rPr lang="de-DE" altLang="en-US" dirty="0" err="1"/>
              <a:t>function</a:t>
            </a:r>
            <a:r>
              <a:rPr lang="de-DE" altLang="en-US" dirty="0"/>
              <a:t> such </a:t>
            </a:r>
            <a:r>
              <a:rPr lang="de-DE" altLang="en-US" dirty="0" err="1"/>
              <a:t>as</a:t>
            </a:r>
            <a:r>
              <a:rPr lang="de-DE" altLang="en-US" dirty="0"/>
              <a:t> </a:t>
            </a:r>
            <a:r>
              <a:rPr lang="de-DE" altLang="en-US" dirty="0" err="1"/>
              <a:t>growth</a:t>
            </a:r>
            <a:r>
              <a:rPr lang="de-DE" altLang="en-US" dirty="0"/>
              <a:t> </a:t>
            </a:r>
            <a:r>
              <a:rPr lang="de-DE" altLang="en-US" dirty="0" err="1"/>
              <a:t>or</a:t>
            </a:r>
            <a:r>
              <a:rPr lang="de-DE" altLang="en-US" dirty="0"/>
              <a:t> ATP </a:t>
            </a:r>
            <a:r>
              <a:rPr lang="de-DE" altLang="en-US" dirty="0" err="1"/>
              <a:t>maintenance</a:t>
            </a:r>
            <a:endParaRPr lang="de-DE" altLang="en-US" dirty="0"/>
          </a:p>
          <a:p>
            <a:endParaRPr lang="de-DE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006764" y="5883564"/>
            <a:ext cx="1948872" cy="544945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Different context-specif algorithms exist...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640" t="916" r="640" b="928"/>
          <a:stretch>
            <a:fillRect/>
          </a:stretch>
        </p:blipFill>
        <p:spPr>
          <a:xfrm>
            <a:off x="883920" y="1689100"/>
            <a:ext cx="7054850" cy="48336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37</a:t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057640" y="2463800"/>
            <a:ext cx="2772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b="1" dirty="0"/>
              <a:t>IMAT</a:t>
            </a:r>
            <a:r>
              <a:rPr lang="de-DE" altLang="en-US" dirty="0"/>
              <a:t>: </a:t>
            </a:r>
          </a:p>
          <a:p>
            <a:r>
              <a:rPr lang="de-DE" altLang="en-US" dirty="0" err="1"/>
              <a:t>maximizes</a:t>
            </a:r>
            <a:r>
              <a:rPr lang="de-DE" altLang="en-US" dirty="0"/>
              <a:t> </a:t>
            </a:r>
            <a:r>
              <a:rPr lang="de-DE" altLang="en-US" dirty="0" err="1"/>
              <a:t>the</a:t>
            </a:r>
            <a:r>
              <a:rPr lang="de-DE" altLang="en-US" dirty="0"/>
              <a:t> </a:t>
            </a:r>
            <a:r>
              <a:rPr lang="de-DE" altLang="en-US" dirty="0" err="1"/>
              <a:t>consistency</a:t>
            </a:r>
            <a:r>
              <a:rPr lang="de-DE" altLang="en-US" dirty="0"/>
              <a:t> </a:t>
            </a:r>
            <a:r>
              <a:rPr lang="de-DE" altLang="en-US" dirty="0" err="1"/>
              <a:t>between</a:t>
            </a:r>
            <a:r>
              <a:rPr lang="de-DE" altLang="en-US" dirty="0"/>
              <a:t> </a:t>
            </a:r>
            <a:r>
              <a:rPr lang="de-DE" altLang="en-US" dirty="0" err="1"/>
              <a:t>fluxes</a:t>
            </a:r>
            <a:r>
              <a:rPr lang="de-DE" altLang="en-US" dirty="0"/>
              <a:t> </a:t>
            </a:r>
            <a:r>
              <a:rPr lang="de-DE" altLang="en-US" dirty="0" err="1"/>
              <a:t>and</a:t>
            </a:r>
            <a:r>
              <a:rPr lang="de-DE" altLang="en-US" dirty="0"/>
              <a:t> </a:t>
            </a:r>
            <a:r>
              <a:rPr lang="de-DE" altLang="en-US" dirty="0" err="1"/>
              <a:t>expression</a:t>
            </a:r>
            <a:r>
              <a:rPr lang="de-DE" altLang="en-US" dirty="0"/>
              <a:t> </a:t>
            </a:r>
            <a:r>
              <a:rPr lang="de-DE" altLang="en-US" dirty="0" err="1"/>
              <a:t>values</a:t>
            </a:r>
            <a:endParaRPr lang="de-DE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690" y="3940175"/>
            <a:ext cx="3261360" cy="18211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46398" y="5883564"/>
            <a:ext cx="960584" cy="544945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Different context-specif algorithms exist...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591" t="916" r="1271" b="1380"/>
          <a:stretch>
            <a:fillRect/>
          </a:stretch>
        </p:blipFill>
        <p:spPr>
          <a:xfrm>
            <a:off x="951865" y="1689100"/>
            <a:ext cx="6941820" cy="4811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38</a:t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057640" y="2463800"/>
            <a:ext cx="2772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b="1" dirty="0"/>
              <a:t>MBA</a:t>
            </a:r>
          </a:p>
          <a:p>
            <a:r>
              <a:rPr lang="de-DE" altLang="en-US" dirty="0" err="1"/>
              <a:t>takes</a:t>
            </a:r>
            <a:r>
              <a:rPr lang="de-DE" altLang="en-US" dirty="0"/>
              <a:t> </a:t>
            </a:r>
            <a:r>
              <a:rPr lang="de-DE" altLang="en-US" dirty="0" err="1"/>
              <a:t>as</a:t>
            </a:r>
            <a:r>
              <a:rPr lang="de-DE" altLang="en-US" dirty="0"/>
              <a:t> </a:t>
            </a:r>
            <a:r>
              <a:rPr lang="de-DE" altLang="en-US" dirty="0" err="1"/>
              <a:t>input</a:t>
            </a:r>
            <a:r>
              <a:rPr lang="de-DE" altLang="en-US" dirty="0"/>
              <a:t> a </a:t>
            </a:r>
            <a:r>
              <a:rPr lang="de-DE" altLang="en-US" dirty="0" err="1"/>
              <a:t>set</a:t>
            </a:r>
            <a:r>
              <a:rPr lang="de-DE" altLang="en-US" dirty="0"/>
              <a:t> </a:t>
            </a:r>
            <a:r>
              <a:rPr lang="de-DE" altLang="en-US" dirty="0" err="1"/>
              <a:t>of</a:t>
            </a:r>
            <a:r>
              <a:rPr lang="de-DE" altLang="en-US" dirty="0"/>
              <a:t> </a:t>
            </a:r>
            <a:r>
              <a:rPr lang="de-DE" altLang="en-US" dirty="0" err="1"/>
              <a:t>reactions</a:t>
            </a:r>
            <a:r>
              <a:rPr lang="de-DE" altLang="en-US" dirty="0"/>
              <a:t> </a:t>
            </a:r>
            <a:r>
              <a:rPr lang="de-DE" altLang="en-US" dirty="0" err="1"/>
              <a:t>that</a:t>
            </a:r>
            <a:r>
              <a:rPr lang="de-DE" altLang="en-US" dirty="0"/>
              <a:t> </a:t>
            </a:r>
            <a:r>
              <a:rPr lang="de-DE" altLang="en-US" dirty="0" err="1"/>
              <a:t>are</a:t>
            </a:r>
            <a:r>
              <a:rPr lang="de-DE" altLang="en-US" dirty="0"/>
              <a:t> </a:t>
            </a:r>
            <a:r>
              <a:rPr lang="de-DE" altLang="en-US" dirty="0" err="1"/>
              <a:t>supported</a:t>
            </a:r>
            <a:r>
              <a:rPr lang="de-DE" altLang="en-US" dirty="0"/>
              <a:t> </a:t>
            </a:r>
            <a:r>
              <a:rPr lang="de-DE" altLang="en-US" dirty="0" err="1"/>
              <a:t>by</a:t>
            </a:r>
            <a:r>
              <a:rPr lang="de-DE" altLang="en-US" dirty="0"/>
              <a:t> </a:t>
            </a:r>
            <a:r>
              <a:rPr lang="de-DE" altLang="en-US" dirty="0" err="1"/>
              <a:t>the</a:t>
            </a:r>
            <a:r>
              <a:rPr lang="de-DE" altLang="en-US" dirty="0"/>
              <a:t> </a:t>
            </a:r>
            <a:r>
              <a:rPr lang="de-DE" altLang="en-US" dirty="0" err="1"/>
              <a:t>data</a:t>
            </a:r>
            <a:r>
              <a:rPr lang="de-DE" altLang="en-US" dirty="0"/>
              <a:t> </a:t>
            </a:r>
            <a:r>
              <a:rPr lang="de-DE" altLang="en-US" dirty="0" err="1"/>
              <a:t>or</a:t>
            </a:r>
            <a:r>
              <a:rPr lang="de-DE" altLang="en-US" dirty="0"/>
              <a:t> </a:t>
            </a:r>
            <a:r>
              <a:rPr lang="de-DE" altLang="en-US" dirty="0" err="1"/>
              <a:t>literature</a:t>
            </a:r>
            <a:r>
              <a:rPr lang="de-DE" altLang="en-US" dirty="0"/>
              <a:t> </a:t>
            </a:r>
            <a:r>
              <a:rPr lang="de-DE" altLang="en-US" dirty="0" err="1"/>
              <a:t>and</a:t>
            </a:r>
            <a:r>
              <a:rPr lang="de-DE" altLang="en-US" dirty="0"/>
              <a:t> </a:t>
            </a:r>
            <a:r>
              <a:rPr lang="de-DE" altLang="en-US" dirty="0" err="1"/>
              <a:t>finds</a:t>
            </a:r>
            <a:r>
              <a:rPr lang="de-DE" altLang="en-US" dirty="0"/>
              <a:t> </a:t>
            </a:r>
            <a:r>
              <a:rPr lang="de-DE" altLang="en-US" dirty="0" err="1"/>
              <a:t>the</a:t>
            </a:r>
            <a:r>
              <a:rPr lang="de-DE" altLang="en-US" dirty="0"/>
              <a:t> </a:t>
            </a:r>
            <a:r>
              <a:rPr lang="de-DE" altLang="en-US" dirty="0" err="1"/>
              <a:t>smallest</a:t>
            </a:r>
            <a:r>
              <a:rPr lang="de-DE" altLang="en-US" dirty="0"/>
              <a:t> </a:t>
            </a:r>
            <a:r>
              <a:rPr lang="de-DE" altLang="en-US" dirty="0" err="1"/>
              <a:t>set</a:t>
            </a:r>
            <a:r>
              <a:rPr lang="de-DE" altLang="en-US" dirty="0"/>
              <a:t> </a:t>
            </a:r>
            <a:r>
              <a:rPr lang="de-DE" altLang="en-US" dirty="0" err="1"/>
              <a:t>of</a:t>
            </a:r>
            <a:r>
              <a:rPr lang="de-DE" altLang="en-US" dirty="0"/>
              <a:t> </a:t>
            </a:r>
            <a:r>
              <a:rPr lang="de-DE" altLang="en-US" dirty="0" err="1"/>
              <a:t>reactions</a:t>
            </a:r>
            <a:r>
              <a:rPr lang="de-DE" altLang="en-US" dirty="0"/>
              <a:t> </a:t>
            </a:r>
            <a:r>
              <a:rPr lang="de-DE" altLang="en-US" dirty="0" err="1"/>
              <a:t>required</a:t>
            </a:r>
            <a:r>
              <a:rPr lang="de-DE" altLang="en-US" dirty="0"/>
              <a:t> </a:t>
            </a:r>
            <a:r>
              <a:rPr lang="de-DE" altLang="en-US" dirty="0" err="1"/>
              <a:t>to</a:t>
            </a:r>
            <a:r>
              <a:rPr lang="de-DE" altLang="en-US" dirty="0"/>
              <a:t> </a:t>
            </a:r>
            <a:r>
              <a:rPr lang="de-DE" altLang="en-US" dirty="0" err="1"/>
              <a:t>make</a:t>
            </a:r>
            <a:r>
              <a:rPr lang="de-DE" altLang="en-US" dirty="0"/>
              <a:t> </a:t>
            </a:r>
            <a:r>
              <a:rPr lang="de-DE" altLang="en-US" dirty="0" err="1"/>
              <a:t>the</a:t>
            </a:r>
            <a:r>
              <a:rPr lang="de-DE" altLang="en-US" dirty="0"/>
              <a:t> </a:t>
            </a:r>
            <a:r>
              <a:rPr lang="de-DE" altLang="en-US" dirty="0" err="1"/>
              <a:t>model</a:t>
            </a:r>
            <a:r>
              <a:rPr lang="de-DE" altLang="en-US" dirty="0"/>
              <a:t> </a:t>
            </a:r>
            <a:r>
              <a:rPr lang="de-DE" altLang="en-US" dirty="0" err="1"/>
              <a:t>consistent</a:t>
            </a:r>
            <a:endParaRPr lang="de-DE" altLang="en-US" dirty="0"/>
          </a:p>
          <a:p>
            <a:endParaRPr lang="de-DE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788734" y="5883564"/>
            <a:ext cx="960584" cy="544945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Different </a:t>
            </a:r>
            <a:r>
              <a:rPr lang="de-DE" altLang="en-US" dirty="0" err="1"/>
              <a:t>context-specif</a:t>
            </a:r>
            <a:r>
              <a:rPr lang="de-DE" altLang="en-US" dirty="0"/>
              <a:t> </a:t>
            </a:r>
            <a:r>
              <a:rPr lang="de-DE" altLang="en-US" dirty="0" err="1"/>
              <a:t>algorithms</a:t>
            </a:r>
            <a:r>
              <a:rPr lang="de-DE" altLang="en-US" dirty="0"/>
              <a:t> </a:t>
            </a:r>
            <a:r>
              <a:rPr lang="de-DE" altLang="en-US" dirty="0" err="1"/>
              <a:t>exist</a:t>
            </a:r>
            <a:r>
              <a:rPr lang="de-DE" altLang="en-US" dirty="0"/>
              <a:t>...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591" t="916" r="1271" b="1380"/>
          <a:stretch>
            <a:fillRect/>
          </a:stretch>
        </p:blipFill>
        <p:spPr>
          <a:xfrm>
            <a:off x="951865" y="1689100"/>
            <a:ext cx="6941820" cy="4811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39</a:t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057640" y="2463800"/>
            <a:ext cx="2772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b="1" dirty="0"/>
              <a:t>FASTCORE</a:t>
            </a:r>
          </a:p>
          <a:p>
            <a:r>
              <a:rPr lang="en-US" dirty="0"/>
              <a:t>uses a set of core reactions that is guaranteed to be active in the extracted model and finds the minimum of reactions possible to support the core.</a:t>
            </a:r>
            <a:endParaRPr lang="de-DE" altLang="en-US" b="1" dirty="0"/>
          </a:p>
          <a:p>
            <a:endParaRPr lang="de-DE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807" y="5874328"/>
            <a:ext cx="960584" cy="544945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en-US"/>
              <a:t>Pathways do not operate independently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370" y="1925320"/>
            <a:ext cx="2861945" cy="43008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</a:t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041775" y="2225675"/>
            <a:ext cx="77050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000" dirty="0"/>
              <a:t>The intracellular environment is crowded</a:t>
            </a:r>
          </a:p>
          <a:p>
            <a:endParaRPr lang="en-GB" altLang="en-US" sz="2000" dirty="0"/>
          </a:p>
          <a:p>
            <a:r>
              <a:rPr lang="en-GB" altLang="en-US" sz="2000" dirty="0"/>
              <a:t>              reactions affect the microenvironment around them and therefore perturb other reactions and pathways.</a:t>
            </a:r>
          </a:p>
          <a:p>
            <a:endParaRPr lang="en-GB" altLang="en-US" sz="2000" dirty="0"/>
          </a:p>
          <a:p>
            <a:endParaRPr lang="en-GB" altLang="en-US" sz="2000" dirty="0"/>
          </a:p>
          <a:p>
            <a:endParaRPr lang="en-GB" altLang="en-US" sz="2000" dirty="0"/>
          </a:p>
          <a:p>
            <a:r>
              <a:rPr lang="en-GB" altLang="en-US" sz="2000" dirty="0"/>
              <a:t>Reactions only take place in a range of conditions </a:t>
            </a:r>
            <a:br>
              <a:rPr lang="en-GB" altLang="en-US" sz="2000" dirty="0"/>
            </a:br>
            <a:r>
              <a:rPr lang="en-GB" altLang="en-US" sz="2000" dirty="0"/>
              <a:t>	</a:t>
            </a:r>
            <a:r>
              <a:rPr lang="en-GB" altLang="en-US" dirty="0"/>
              <a:t>pH, temperatures,  availability of substrates, or enzymes, </a:t>
            </a:r>
            <a:r>
              <a:rPr lang="en-GB" altLang="en-US" dirty="0" err="1"/>
              <a:t>etc</a:t>
            </a:r>
            <a:endParaRPr lang="en-GB" altLang="en-US" dirty="0"/>
          </a:p>
          <a:p>
            <a:endParaRPr lang="en-GB" altLang="en-US" sz="2000" dirty="0"/>
          </a:p>
          <a:p>
            <a:r>
              <a:rPr lang="en-GB" altLang="en-US" sz="2000" dirty="0"/>
              <a:t>            The metabolism is submitted to a great number of constraints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041775" y="5283314"/>
            <a:ext cx="696595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041775" y="2863256"/>
            <a:ext cx="696595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/>
        </p:nvSpPr>
        <p:spPr>
          <a:xfrm>
            <a:off x="532765" y="326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noProof="0" dirty="0"/>
          </a:p>
        </p:txBody>
      </p:sp>
      <p:graphicFrame>
        <p:nvGraphicFramePr>
          <p:cNvPr id="40" name="Table 24"/>
          <p:cNvGraphicFramePr>
            <a:graphicFrameLocks noGrp="1"/>
          </p:cNvGraphicFramePr>
          <p:nvPr/>
        </p:nvGraphicFramePr>
        <p:xfrm>
          <a:off x="540431" y="2298058"/>
          <a:ext cx="4002588" cy="3418112"/>
        </p:xfrm>
        <a:graphic>
          <a:graphicData uri="http://schemas.openxmlformats.org/drawingml/2006/table">
            <a:tbl>
              <a:tblPr/>
              <a:tblGrid>
                <a:gridCol w="1622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dirty="0">
                          <a:effectLst/>
                        </a:rPr>
                        <a:t>Model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0" dirty="0">
                          <a:effectLst/>
                        </a:rPr>
                        <a:t>Time in seconds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LU" sz="1600" b="0" dirty="0">
                          <a:effectLst/>
                        </a:rPr>
                        <a:t>Accuracy</a:t>
                      </a:r>
                      <a:endParaRPr lang="de-LU" sz="1600" b="0" baseline="0" dirty="0">
                        <a:effectLst/>
                      </a:endParaRPr>
                    </a:p>
                    <a:p>
                      <a:pPr algn="ctr" fontAlgn="t"/>
                      <a:endParaRPr lang="en-GB" sz="16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dirty="0">
                          <a:effectLst/>
                        </a:rPr>
                        <a:t>GIMME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0" dirty="0">
                          <a:effectLst/>
                        </a:rPr>
                        <a:t>4458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LU" sz="1600" b="0" dirty="0">
                          <a:effectLst/>
                        </a:rPr>
                        <a:t>low</a:t>
                      </a:r>
                      <a:endParaRPr lang="en-GB" sz="16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dirty="0" err="1">
                          <a:effectLst/>
                        </a:rPr>
                        <a:t>iMAT</a:t>
                      </a:r>
                      <a:endParaRPr lang="en-GB" sz="1600" b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0" dirty="0">
                          <a:effectLst/>
                        </a:rPr>
                        <a:t>2098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LU" sz="1600" b="0" dirty="0">
                          <a:effectLst/>
                        </a:rPr>
                        <a:t>medium</a:t>
                      </a:r>
                      <a:endParaRPr lang="en-GB" sz="16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dirty="0">
                          <a:effectLst/>
                        </a:rPr>
                        <a:t>INIT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0" dirty="0">
                          <a:effectLst/>
                        </a:rPr>
                        <a:t>36002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LU" sz="1600" b="0" dirty="0">
                          <a:effectLst/>
                        </a:rPr>
                        <a:t>low</a:t>
                      </a:r>
                      <a:endParaRPr lang="en-GB" sz="16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dirty="0" err="1">
                          <a:effectLst/>
                        </a:rPr>
                        <a:t>RegrEx</a:t>
                      </a:r>
                      <a:endParaRPr lang="en-GB" sz="1600" b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0" dirty="0">
                          <a:effectLst/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LU" sz="1600" b="0" dirty="0">
                          <a:effectLst/>
                        </a:rPr>
                        <a:t>low</a:t>
                      </a:r>
                      <a:endParaRPr lang="en-GB" sz="16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dirty="0" err="1">
                          <a:effectLst/>
                        </a:rPr>
                        <a:t>Akesson</a:t>
                      </a:r>
                      <a:endParaRPr lang="en-GB" sz="1600" b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0" dirty="0">
                          <a:effectLst/>
                        </a:rPr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LU" sz="1600" b="0" dirty="0">
                          <a:effectLst/>
                        </a:rPr>
                        <a:t>low</a:t>
                      </a:r>
                      <a:endParaRPr lang="en-GB" sz="16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dirty="0">
                          <a:effectLst/>
                        </a:rPr>
                        <a:t>FASTCORE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0" dirty="0">
                          <a:effectLst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LU" sz="1600" b="0" dirty="0">
                          <a:effectLst/>
                        </a:rPr>
                        <a:t>high</a:t>
                      </a:r>
                      <a:endParaRPr lang="en-GB" sz="16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dirty="0">
                          <a:effectLst/>
                        </a:rPr>
                        <a:t>FASTCORMICS</a:t>
                      </a:r>
                    </a:p>
                    <a:p>
                      <a:pPr algn="l" fontAlgn="t"/>
                      <a:r>
                        <a:rPr lang="en-GB" sz="1600" b="0" dirty="0">
                          <a:effectLst/>
                        </a:rPr>
                        <a:t>FASTCORMICS </a:t>
                      </a:r>
                      <a:r>
                        <a:rPr lang="en-GB" sz="1600" b="0" dirty="0" err="1">
                          <a:effectLst/>
                        </a:rPr>
                        <a:t>RNASeq</a:t>
                      </a:r>
                      <a:endParaRPr lang="en-GB" sz="1600" b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0" dirty="0">
                          <a:effectLst/>
                        </a:rPr>
                        <a:t>112</a:t>
                      </a:r>
                    </a:p>
                    <a:p>
                      <a:pPr algn="ctr" fontAlgn="t"/>
                      <a:endParaRPr lang="en-GB" sz="1600" b="0" dirty="0">
                        <a:effectLst/>
                      </a:endParaRPr>
                    </a:p>
                    <a:p>
                      <a:pPr algn="ctr" fontAlgn="t"/>
                      <a:r>
                        <a:rPr lang="en-GB" sz="1600" b="0" dirty="0">
                          <a:effectLst/>
                        </a:rPr>
                        <a:t>161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LU" sz="1600" b="0" dirty="0">
                          <a:effectLst/>
                        </a:rPr>
                        <a:t>high</a:t>
                      </a:r>
                    </a:p>
                    <a:p>
                      <a:pPr algn="ctr" fontAlgn="t"/>
                      <a:endParaRPr lang="de-LU" sz="1600" b="0" dirty="0">
                        <a:effectLst/>
                      </a:endParaRPr>
                    </a:p>
                    <a:p>
                      <a:pPr algn="ctr" fontAlgn="t"/>
                      <a:r>
                        <a:rPr lang="en-GB" sz="1600" b="0" dirty="0">
                          <a:effectLst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8" name="TextBox 11"/>
          <p:cNvSpPr txBox="1"/>
          <p:nvPr/>
        </p:nvSpPr>
        <p:spPr>
          <a:xfrm>
            <a:off x="4702912" y="6215082"/>
            <a:ext cx="511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LU" sz="1200" dirty="0" err="1"/>
              <a:t>Benchmarking</a:t>
            </a:r>
            <a:r>
              <a:rPr lang="fr-LU" sz="1200" dirty="0"/>
              <a:t> </a:t>
            </a:r>
            <a:r>
              <a:rPr lang="fr-LU" sz="1200" dirty="0" err="1"/>
              <a:t>paper</a:t>
            </a:r>
            <a:r>
              <a:rPr lang="fr-LU" sz="1200" dirty="0"/>
              <a:t> : Pires Pacheco et </a:t>
            </a:r>
            <a:r>
              <a:rPr lang="fr-LU" sz="1200" i="1" dirty="0"/>
              <a:t>al</a:t>
            </a:r>
            <a:r>
              <a:rPr lang="fr-LU" sz="1200" dirty="0"/>
              <a:t>, 2016, </a:t>
            </a:r>
            <a:r>
              <a:rPr lang="fr-LU" sz="1200" dirty="0" err="1"/>
              <a:t>Frontiers</a:t>
            </a:r>
            <a:r>
              <a:rPr lang="fr-LU" sz="1200" dirty="0"/>
              <a:t> in </a:t>
            </a:r>
            <a:r>
              <a:rPr lang="fr-LU" sz="1200" dirty="0" err="1"/>
              <a:t>physiology</a:t>
            </a:r>
            <a:endParaRPr lang="fr-LU" sz="1200" dirty="0"/>
          </a:p>
          <a:p>
            <a:r>
              <a:rPr lang="fr-LU" sz="1200" dirty="0"/>
              <a:t>FASTCORMICS </a:t>
            </a:r>
            <a:r>
              <a:rPr lang="fr-LU" sz="1200" dirty="0" err="1"/>
              <a:t>RNAseq</a:t>
            </a:r>
            <a:r>
              <a:rPr lang="fr-LU" sz="1200" dirty="0"/>
              <a:t>: Pires Pacheco et </a:t>
            </a:r>
            <a:r>
              <a:rPr lang="fr-LU" sz="1200" i="1" dirty="0"/>
              <a:t>al</a:t>
            </a:r>
            <a:r>
              <a:rPr lang="fr-LU" sz="1200" dirty="0"/>
              <a:t>, in </a:t>
            </a:r>
            <a:r>
              <a:rPr lang="fr-LU" sz="1200" dirty="0" err="1"/>
              <a:t>preparation</a:t>
            </a: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FASTCORE* family includes more reactions with high confidence levels</a:t>
            </a:r>
            <a:endParaRPr lang="en-GB" b="0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535141" y="1768757"/>
            <a:ext cx="5354197" cy="4587637"/>
            <a:chOff x="6588087" y="1542361"/>
            <a:chExt cx="5354197" cy="4587637"/>
          </a:xfrm>
        </p:grpSpPr>
        <p:sp>
          <p:nvSpPr>
            <p:cNvPr id="6" name="Rechteck 31"/>
            <p:cNvSpPr/>
            <p:nvPr/>
          </p:nvSpPr>
          <p:spPr>
            <a:xfrm>
              <a:off x="6588087" y="1542361"/>
              <a:ext cx="5354197" cy="4415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n w="1905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0"/>
            <a:stretch>
              <a:fillRect/>
            </a:stretch>
          </p:blipFill>
          <p:spPr>
            <a:xfrm>
              <a:off x="6688645" y="1553378"/>
              <a:ext cx="4739040" cy="38428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808145" y="2412262"/>
              <a:ext cx="461665" cy="198548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de-LU" dirty="0"/>
                <a:t>Confidence levels </a:t>
              </a:r>
              <a:endParaRPr lang="en-GB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324648" y="1652042"/>
              <a:ext cx="903707" cy="40641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2" name="TextBox 21"/>
            <p:cNvSpPr txBox="1"/>
            <p:nvPr/>
          </p:nvSpPr>
          <p:spPr>
            <a:xfrm>
              <a:off x="10443498" y="1770176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LU" dirty="0">
                  <a:solidFill>
                    <a:srgbClr val="0070C0"/>
                  </a:solidFill>
                </a:rPr>
                <a:t>High 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23"/>
            <p:cNvSpPr txBox="1"/>
            <p:nvPr/>
          </p:nvSpPr>
          <p:spPr>
            <a:xfrm>
              <a:off x="10287205" y="3186899"/>
              <a:ext cx="987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LU" dirty="0">
                  <a:solidFill>
                    <a:srgbClr val="00B0F0"/>
                  </a:solidFill>
                </a:rPr>
                <a:t>Medium</a:t>
              </a:r>
              <a:endParaRPr lang="en-GB" dirty="0">
                <a:solidFill>
                  <a:srgbClr val="00B0F0"/>
                </a:solidFill>
              </a:endParaRPr>
            </a:p>
          </p:txBody>
        </p:sp>
        <p:sp>
          <p:nvSpPr>
            <p:cNvPr id="29" name="TextBox 24"/>
            <p:cNvSpPr txBox="1"/>
            <p:nvPr/>
          </p:nvSpPr>
          <p:spPr>
            <a:xfrm>
              <a:off x="10451499" y="3840169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LU" dirty="0">
                  <a:solidFill>
                    <a:schemeClr val="accent2">
                      <a:lumMod val="75000"/>
                    </a:schemeClr>
                  </a:solidFill>
                </a:rPr>
                <a:t>Low</a:t>
              </a:r>
              <a:endParaRPr lang="en-GB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25"/>
            <p:cNvSpPr txBox="1"/>
            <p:nvPr/>
          </p:nvSpPr>
          <p:spPr>
            <a:xfrm>
              <a:off x="10173029" y="4191824"/>
              <a:ext cx="1393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LU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Undetected</a:t>
              </a:r>
              <a:endParaRPr lang="en-GB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 flipV="1">
              <a:off x="11716349" y="1795574"/>
              <a:ext cx="1" cy="73119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11835106" y="3764008"/>
              <a:ext cx="1" cy="73119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Rechteck 32"/>
            <p:cNvSpPr/>
            <p:nvPr/>
          </p:nvSpPr>
          <p:spPr>
            <a:xfrm>
              <a:off x="6973677" y="4759287"/>
              <a:ext cx="4120309" cy="451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TextBox 22"/>
            <p:cNvSpPr txBox="1"/>
            <p:nvPr/>
          </p:nvSpPr>
          <p:spPr>
            <a:xfrm rot="3138065">
              <a:off x="10518729" y="5159861"/>
              <a:ext cx="160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LU" sz="1600" dirty="0"/>
                <a:t>FASTCORMICS</a:t>
              </a:r>
              <a:endParaRPr lang="en-GB" sz="1600" dirty="0"/>
            </a:p>
          </p:txBody>
        </p:sp>
        <p:sp>
          <p:nvSpPr>
            <p:cNvPr id="42" name="TextBox 19"/>
            <p:cNvSpPr txBox="1"/>
            <p:nvPr/>
          </p:nvSpPr>
          <p:spPr>
            <a:xfrm rot="3138065">
              <a:off x="10087109" y="4990372"/>
              <a:ext cx="12073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LU" sz="1600" dirty="0"/>
                <a:t>FASTCORE</a:t>
              </a:r>
              <a:endParaRPr lang="en-GB" sz="1600" dirty="0"/>
            </a:p>
          </p:txBody>
        </p:sp>
        <p:sp>
          <p:nvSpPr>
            <p:cNvPr id="43" name="TextBox 18"/>
            <p:cNvSpPr txBox="1"/>
            <p:nvPr/>
          </p:nvSpPr>
          <p:spPr>
            <a:xfrm rot="3138065">
              <a:off x="9643329" y="4887300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LU" sz="1600" dirty="0"/>
                <a:t>Akesson</a:t>
              </a:r>
              <a:endParaRPr lang="en-GB" sz="1600" dirty="0"/>
            </a:p>
          </p:txBody>
        </p:sp>
        <p:sp>
          <p:nvSpPr>
            <p:cNvPr id="44" name="TextBox 17"/>
            <p:cNvSpPr txBox="1"/>
            <p:nvPr/>
          </p:nvSpPr>
          <p:spPr>
            <a:xfrm rot="3138065">
              <a:off x="9123859" y="4866332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LU" sz="1600" dirty="0"/>
                <a:t>RegrEX</a:t>
              </a:r>
              <a:endParaRPr lang="en-GB" sz="1600" dirty="0"/>
            </a:p>
          </p:txBody>
        </p:sp>
        <p:sp>
          <p:nvSpPr>
            <p:cNvPr id="45" name="TextBox 15"/>
            <p:cNvSpPr txBox="1"/>
            <p:nvPr/>
          </p:nvSpPr>
          <p:spPr>
            <a:xfrm rot="3138065">
              <a:off x="8183683" y="4782729"/>
              <a:ext cx="660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LU" sz="1600" dirty="0"/>
                <a:t>IMAT</a:t>
              </a:r>
              <a:endParaRPr lang="en-GB" sz="1600" dirty="0"/>
            </a:p>
          </p:txBody>
        </p:sp>
        <p:sp>
          <p:nvSpPr>
            <p:cNvPr id="46" name="TextBox 16"/>
            <p:cNvSpPr txBox="1"/>
            <p:nvPr/>
          </p:nvSpPr>
          <p:spPr>
            <a:xfrm rot="3138065">
              <a:off x="8695304" y="4741207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LU" dirty="0"/>
                <a:t>INIT</a:t>
              </a:r>
              <a:endParaRPr lang="en-GB" dirty="0"/>
            </a:p>
          </p:txBody>
        </p:sp>
        <p:sp>
          <p:nvSpPr>
            <p:cNvPr id="47" name="TextBox 14"/>
            <p:cNvSpPr txBox="1"/>
            <p:nvPr/>
          </p:nvSpPr>
          <p:spPr>
            <a:xfrm rot="3138065">
              <a:off x="7538189" y="4823032"/>
              <a:ext cx="899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LU" sz="1600" dirty="0"/>
                <a:t>GIMME</a:t>
              </a:r>
              <a:endParaRPr lang="en-GB" sz="1600" dirty="0"/>
            </a:p>
          </p:txBody>
        </p:sp>
        <p:sp>
          <p:nvSpPr>
            <p:cNvPr id="50" name="TextBox 2"/>
            <p:cNvSpPr txBox="1"/>
            <p:nvPr/>
          </p:nvSpPr>
          <p:spPr>
            <a:xfrm>
              <a:off x="6898706" y="5259154"/>
              <a:ext cx="3032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LU" dirty="0" err="1"/>
                <a:t>Proteomic</a:t>
              </a:r>
              <a:r>
                <a:rPr lang="fr-LU" dirty="0"/>
                <a:t> data </a:t>
              </a:r>
              <a:r>
                <a:rPr lang="fr-LU" dirty="0" err="1"/>
                <a:t>retrieved</a:t>
              </a:r>
              <a:r>
                <a:rPr lang="fr-LU" dirty="0"/>
                <a:t> </a:t>
              </a:r>
            </a:p>
            <a:p>
              <a:r>
                <a:rPr lang="fr-LU" dirty="0" err="1"/>
                <a:t>from</a:t>
              </a:r>
              <a:r>
                <a:rPr lang="fr-LU" dirty="0"/>
                <a:t> the </a:t>
              </a:r>
              <a:r>
                <a:rPr lang="fr-LU" dirty="0" err="1"/>
                <a:t>Human</a:t>
              </a:r>
              <a:r>
                <a:rPr lang="fr-LU" dirty="0"/>
                <a:t> </a:t>
              </a:r>
              <a:r>
                <a:rPr lang="fr-LU" dirty="0" err="1"/>
                <a:t>Protein</a:t>
              </a:r>
              <a:r>
                <a:rPr lang="fr-LU" dirty="0"/>
                <a:t> Atlas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>
                <a:sym typeface="+mn-ea"/>
              </a:rPr>
              <a:t>The FASTCORE* family builds context-specific metabolic models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7" t="6655" r="8233"/>
          <a:stretch>
            <a:fillRect/>
          </a:stretch>
        </p:blipFill>
        <p:spPr>
          <a:xfrm>
            <a:off x="838200" y="1691005"/>
            <a:ext cx="6536690" cy="43516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41</a:t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295063" y="2270760"/>
            <a:ext cx="31991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en-US" dirty="0"/>
              <a:t>FASTORMICS </a:t>
            </a:r>
            <a:r>
              <a:rPr lang="de-DE" altLang="en-US" dirty="0" err="1"/>
              <a:t>for</a:t>
            </a:r>
            <a:r>
              <a:rPr lang="de-DE" altLang="en-US" dirty="0"/>
              <a:t> </a:t>
            </a:r>
            <a:r>
              <a:rPr lang="de-DE" altLang="en-US" dirty="0" err="1"/>
              <a:t>microarray</a:t>
            </a:r>
            <a:r>
              <a:rPr lang="de-DE" altLang="en-US" dirty="0"/>
              <a:t> </a:t>
            </a:r>
            <a:r>
              <a:rPr lang="de-DE" altLang="en-US" dirty="0" err="1"/>
              <a:t>data</a:t>
            </a:r>
            <a:endParaRPr lang="de-DE" altLang="en-US" dirty="0"/>
          </a:p>
          <a:p>
            <a:pPr algn="l"/>
            <a:r>
              <a:rPr lang="de-DE" altLang="en-US" dirty="0"/>
              <a:t>(</a:t>
            </a:r>
            <a:r>
              <a:rPr lang="de-DE" altLang="en-US" dirty="0" err="1"/>
              <a:t>Pacheco</a:t>
            </a:r>
            <a:r>
              <a:rPr lang="de-DE" altLang="en-US" dirty="0"/>
              <a:t> </a:t>
            </a:r>
            <a:r>
              <a:rPr lang="de-DE" altLang="en-US" i="1" dirty="0"/>
              <a:t>et a</a:t>
            </a:r>
            <a:r>
              <a:rPr lang="de-DE" altLang="en-US" dirty="0"/>
              <a:t>l, 2015)</a:t>
            </a:r>
          </a:p>
          <a:p>
            <a:pPr algn="l"/>
            <a:endParaRPr lang="de-DE" altLang="en-US" dirty="0"/>
          </a:p>
          <a:p>
            <a:pPr algn="l"/>
            <a:r>
              <a:rPr lang="de-DE" altLang="en-US" dirty="0" err="1"/>
              <a:t>rFASTCORMICS</a:t>
            </a:r>
            <a:r>
              <a:rPr lang="de-DE" altLang="en-US" dirty="0"/>
              <a:t> </a:t>
            </a:r>
            <a:r>
              <a:rPr lang="de-DE" altLang="en-US" dirty="0" err="1"/>
              <a:t>for</a:t>
            </a:r>
            <a:r>
              <a:rPr lang="de-DE" altLang="en-US" dirty="0"/>
              <a:t> </a:t>
            </a:r>
            <a:r>
              <a:rPr lang="de-DE" altLang="en-US" dirty="0" err="1"/>
              <a:t>RNAseq</a:t>
            </a:r>
            <a:r>
              <a:rPr lang="de-DE" altLang="en-US" dirty="0"/>
              <a:t> </a:t>
            </a:r>
            <a:r>
              <a:rPr lang="de-DE" altLang="en-US" dirty="0" err="1"/>
              <a:t>data</a:t>
            </a:r>
            <a:endParaRPr lang="de-DE" altLang="en-US" dirty="0"/>
          </a:p>
          <a:p>
            <a:pPr algn="l"/>
            <a:r>
              <a:rPr lang="de-DE" altLang="en-US" dirty="0"/>
              <a:t>(</a:t>
            </a:r>
            <a:r>
              <a:rPr lang="de-DE" altLang="en-US" dirty="0" err="1"/>
              <a:t>Pacheco</a:t>
            </a:r>
            <a:r>
              <a:rPr lang="de-DE" altLang="en-US" dirty="0"/>
              <a:t> et al, 2018)</a:t>
            </a:r>
          </a:p>
          <a:p>
            <a:pPr algn="l"/>
            <a:endParaRPr lang="de-DE" altLang="en-US" dirty="0"/>
          </a:p>
          <a:p>
            <a:pPr algn="l"/>
            <a:r>
              <a:rPr lang="de-DE" altLang="en-US" dirty="0" err="1"/>
              <a:t>fastgapfill</a:t>
            </a:r>
            <a:r>
              <a:rPr lang="de-DE" altLang="en-US" dirty="0"/>
              <a:t> </a:t>
            </a:r>
            <a:r>
              <a:rPr lang="de-DE" altLang="en-US" dirty="0" err="1">
                <a:sym typeface="+mn-ea"/>
              </a:rPr>
              <a:t>for</a:t>
            </a:r>
            <a:r>
              <a:rPr lang="de-DE" altLang="en-US" dirty="0">
                <a:sym typeface="+mn-ea"/>
              </a:rPr>
              <a:t> </a:t>
            </a:r>
            <a:r>
              <a:rPr lang="de-DE" altLang="en-US" dirty="0" err="1">
                <a:sym typeface="+mn-ea"/>
              </a:rPr>
              <a:t>gapfilling</a:t>
            </a:r>
            <a:endParaRPr lang="de-DE" altLang="en-US" dirty="0"/>
          </a:p>
          <a:p>
            <a:pPr algn="l"/>
            <a:r>
              <a:rPr lang="de-DE" altLang="en-US" dirty="0"/>
              <a:t>(Ines et al, 2014) </a:t>
            </a:r>
          </a:p>
          <a:p>
            <a:endParaRPr lang="de-DE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build a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6" y="1825625"/>
            <a:ext cx="6035818" cy="40178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42</a:t>
            </a:fld>
            <a:endParaRPr lang="en-US"/>
          </a:p>
        </p:txBody>
      </p:sp>
      <p:sp>
        <p:nvSpPr>
          <p:cNvPr id="16" name="Content Placeholder 15"/>
          <p:cNvSpPr txBox="1">
            <a:spLocks noGrp="1"/>
          </p:cNvSpPr>
          <p:nvPr>
            <p:ph sz="half" idx="2"/>
          </p:nvPr>
        </p:nvSpPr>
        <p:spPr>
          <a:xfrm>
            <a:off x="6853238" y="1825625"/>
            <a:ext cx="4500562" cy="398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endParaRPr lang="de-DE" sz="2000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endParaRPr lang="de-DE" sz="2000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de-DE" sz="2000" dirty="0">
                <a:solidFill>
                  <a:srgbClr val="0070C0"/>
                </a:solidFill>
              </a:rPr>
              <a:t>Data preprocessing and discretization</a:t>
            </a:r>
          </a:p>
          <a:p>
            <a:pPr marL="342900" indent="-342900">
              <a:buAutoNum type="arabicParenR"/>
            </a:pPr>
            <a:r>
              <a:rPr lang="de-DE" sz="2000" dirty="0"/>
              <a:t>Mapping and etablishment of the core reactions, and inactive set</a:t>
            </a:r>
          </a:p>
          <a:p>
            <a:pPr marL="342900" indent="-342900">
              <a:buAutoNum type="arabicParenR"/>
            </a:pPr>
            <a:r>
              <a:rPr lang="de-DE" sz="2000" dirty="0"/>
              <a:t>Constraints (biomass and medium constraints)</a:t>
            </a:r>
          </a:p>
          <a:p>
            <a:pPr marL="342900" indent="-342900">
              <a:buAutoNum type="arabicParenR"/>
            </a:pPr>
            <a:r>
              <a:rPr lang="de-DE" sz="2000" dirty="0"/>
              <a:t>Model building</a:t>
            </a:r>
          </a:p>
          <a:p>
            <a:pPr marL="342900" indent="-342900">
              <a:buAutoNum type="arabicParenR"/>
            </a:pP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en-US"/>
              <a:t>Each data type requires a specific discretization process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91479" y="1713775"/>
            <a:ext cx="6657321" cy="42024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/>
              <a:t>What</a:t>
            </a:r>
            <a:r>
              <a:rPr lang="de-DE" altLang="en-US" dirty="0"/>
              <a:t> </a:t>
            </a:r>
            <a:r>
              <a:rPr lang="de-DE" altLang="en-US" dirty="0" err="1"/>
              <a:t>does</a:t>
            </a:r>
            <a:r>
              <a:rPr lang="de-DE" altLang="en-US" dirty="0"/>
              <a:t> </a:t>
            </a:r>
            <a:r>
              <a:rPr lang="de-DE" altLang="en-US" dirty="0" err="1"/>
              <a:t>expressed</a:t>
            </a:r>
            <a:r>
              <a:rPr lang="de-DE" altLang="en-US" dirty="0"/>
              <a:t> </a:t>
            </a:r>
            <a:r>
              <a:rPr lang="de-DE" altLang="en-US" dirty="0" err="1"/>
              <a:t>mean</a:t>
            </a:r>
            <a:r>
              <a:rPr lang="de-DE" altLang="en-US" dirty="0"/>
              <a:t>?</a:t>
            </a:r>
            <a:br>
              <a:rPr lang="de-DE" altLang="en-US" dirty="0"/>
            </a:br>
            <a:r>
              <a:rPr lang="de-DE" altLang="en-US" dirty="0" err="1"/>
              <a:t>Micrroarray</a:t>
            </a:r>
            <a:r>
              <a:rPr lang="de-DE" altLang="en-US" dirty="0"/>
              <a:t> </a:t>
            </a:r>
            <a:r>
              <a:rPr lang="de-DE" altLang="en-US" dirty="0" err="1"/>
              <a:t>data</a:t>
            </a:r>
            <a:endParaRPr lang="de-DE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5815" r="2153" b="49847"/>
          <a:stretch>
            <a:fillRect/>
          </a:stretch>
        </p:blipFill>
        <p:spPr>
          <a:xfrm>
            <a:off x="1281953" y="2061836"/>
            <a:ext cx="4043082" cy="38146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altLang="en-US" b="1" dirty="0"/>
          </a:p>
          <a:p>
            <a:r>
              <a:rPr lang="de-DE" altLang="en-US" b="1" dirty="0"/>
              <a:t>Barcode</a:t>
            </a:r>
            <a:r>
              <a:rPr lang="de-DE" altLang="en-US" dirty="0"/>
              <a:t> </a:t>
            </a:r>
            <a:r>
              <a:rPr lang="de-DE" altLang="en-US" dirty="0" err="1"/>
              <a:t>is</a:t>
            </a:r>
            <a:r>
              <a:rPr lang="de-DE" altLang="en-US" dirty="0"/>
              <a:t> a </a:t>
            </a:r>
            <a:r>
              <a:rPr lang="de-DE" altLang="en-US" dirty="0" err="1"/>
              <a:t>discretization</a:t>
            </a:r>
            <a:r>
              <a:rPr lang="de-DE" altLang="en-US" dirty="0"/>
              <a:t> </a:t>
            </a:r>
            <a:r>
              <a:rPr lang="de-DE" altLang="en-US" dirty="0" err="1"/>
              <a:t>approach</a:t>
            </a:r>
            <a:r>
              <a:rPr lang="de-DE" altLang="en-US" dirty="0"/>
              <a:t> </a:t>
            </a:r>
            <a:r>
              <a:rPr lang="de-DE" altLang="en-US" dirty="0" err="1"/>
              <a:t>that</a:t>
            </a:r>
            <a:r>
              <a:rPr lang="de-DE" altLang="en-US" dirty="0"/>
              <a:t> </a:t>
            </a:r>
            <a:r>
              <a:rPr lang="de-DE" altLang="en-US" dirty="0" err="1"/>
              <a:t>uses</a:t>
            </a:r>
            <a:r>
              <a:rPr lang="de-DE" altLang="en-US" dirty="0"/>
              <a:t> </a:t>
            </a:r>
            <a:r>
              <a:rPr lang="de-DE" altLang="en-US" dirty="0" err="1"/>
              <a:t>knowledge</a:t>
            </a:r>
            <a:r>
              <a:rPr lang="de-DE" altLang="en-US" dirty="0"/>
              <a:t> </a:t>
            </a:r>
            <a:r>
              <a:rPr lang="de-DE" altLang="en-US" dirty="0" err="1"/>
              <a:t>gathered</a:t>
            </a:r>
            <a:r>
              <a:rPr lang="de-DE" altLang="en-US" dirty="0"/>
              <a:t> </a:t>
            </a:r>
            <a:r>
              <a:rPr lang="de-DE" altLang="en-US" dirty="0" err="1"/>
              <a:t>for</a:t>
            </a:r>
            <a:r>
              <a:rPr lang="de-DE" altLang="en-US" dirty="0"/>
              <a:t> </a:t>
            </a:r>
            <a:r>
              <a:rPr lang="de-DE" altLang="en-US" dirty="0" err="1"/>
              <a:t>each</a:t>
            </a:r>
            <a:r>
              <a:rPr lang="de-DE" altLang="en-US" dirty="0"/>
              <a:t> probe </a:t>
            </a:r>
            <a:r>
              <a:rPr lang="de-DE" altLang="en-US" dirty="0" err="1"/>
              <a:t>set</a:t>
            </a:r>
            <a:r>
              <a:rPr lang="de-DE" altLang="en-US" dirty="0"/>
              <a:t> </a:t>
            </a:r>
            <a:r>
              <a:rPr lang="de-DE" altLang="en-US" dirty="0" err="1"/>
              <a:t>across</a:t>
            </a:r>
            <a:r>
              <a:rPr lang="de-DE" altLang="en-US" dirty="0"/>
              <a:t> 1000s </a:t>
            </a:r>
            <a:r>
              <a:rPr lang="de-DE" altLang="en-US" dirty="0" err="1"/>
              <a:t>of</a:t>
            </a:r>
            <a:r>
              <a:rPr lang="de-DE" altLang="en-US" dirty="0"/>
              <a:t> </a:t>
            </a:r>
            <a:r>
              <a:rPr lang="de-DE" altLang="en-US" dirty="0" err="1"/>
              <a:t>arrays</a:t>
            </a:r>
            <a:r>
              <a:rPr lang="de-DE" altLang="en-US" dirty="0"/>
              <a:t> </a:t>
            </a:r>
            <a:r>
              <a:rPr lang="de-DE" altLang="en-US" dirty="0" err="1"/>
              <a:t>and</a:t>
            </a:r>
            <a:r>
              <a:rPr lang="de-DE" altLang="en-US" dirty="0"/>
              <a:t> </a:t>
            </a:r>
            <a:r>
              <a:rPr lang="de-DE" altLang="en-US" dirty="0" err="1"/>
              <a:t>condition</a:t>
            </a:r>
            <a:r>
              <a:rPr lang="de-DE" altLang="en-US" dirty="0"/>
              <a:t> </a:t>
            </a:r>
            <a:r>
              <a:rPr lang="de-DE" altLang="en-US" dirty="0" err="1"/>
              <a:t>to</a:t>
            </a:r>
            <a:r>
              <a:rPr lang="de-DE" altLang="en-US" dirty="0"/>
              <a:t> </a:t>
            </a:r>
            <a:r>
              <a:rPr lang="de-DE" altLang="en-US" dirty="0" err="1"/>
              <a:t>identify</a:t>
            </a:r>
            <a:r>
              <a:rPr lang="de-DE" altLang="en-US" dirty="0"/>
              <a:t> </a:t>
            </a:r>
            <a:r>
              <a:rPr lang="de-DE" altLang="en-US" dirty="0" err="1"/>
              <a:t>the</a:t>
            </a:r>
            <a:r>
              <a:rPr lang="de-DE" altLang="en-US" dirty="0"/>
              <a:t> </a:t>
            </a:r>
            <a:r>
              <a:rPr lang="de-DE" altLang="en-US" dirty="0" err="1"/>
              <a:t>intensity</a:t>
            </a:r>
            <a:r>
              <a:rPr lang="de-DE" altLang="en-US" dirty="0"/>
              <a:t> </a:t>
            </a:r>
            <a:r>
              <a:rPr lang="de-DE" altLang="en-US" dirty="0" err="1"/>
              <a:t>values</a:t>
            </a:r>
            <a:r>
              <a:rPr lang="de-DE" altLang="en-US" dirty="0"/>
              <a:t> </a:t>
            </a:r>
            <a:r>
              <a:rPr lang="de-DE" altLang="en-US" dirty="0" err="1"/>
              <a:t>corresponding</a:t>
            </a:r>
            <a:r>
              <a:rPr lang="de-DE" altLang="en-US" dirty="0"/>
              <a:t> </a:t>
            </a:r>
            <a:r>
              <a:rPr lang="de-DE" altLang="en-US" dirty="0" err="1"/>
              <a:t>to</a:t>
            </a:r>
            <a:r>
              <a:rPr lang="de-DE" altLang="en-US" dirty="0"/>
              <a:t> </a:t>
            </a:r>
            <a:r>
              <a:rPr lang="de-DE" altLang="en-US" dirty="0" err="1"/>
              <a:t>noise</a:t>
            </a:r>
            <a:r>
              <a:rPr lang="de-DE" altLang="en-US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/>
              <a:t>What</a:t>
            </a:r>
            <a:r>
              <a:rPr lang="de-DE" altLang="en-US" dirty="0"/>
              <a:t> </a:t>
            </a:r>
            <a:r>
              <a:rPr lang="de-DE" altLang="en-US" dirty="0" err="1"/>
              <a:t>does</a:t>
            </a:r>
            <a:r>
              <a:rPr lang="de-DE" altLang="en-US" dirty="0"/>
              <a:t> </a:t>
            </a:r>
            <a:r>
              <a:rPr lang="de-DE" altLang="en-US" dirty="0" err="1"/>
              <a:t>expressed</a:t>
            </a:r>
            <a:r>
              <a:rPr lang="de-DE" altLang="en-US" dirty="0"/>
              <a:t> </a:t>
            </a:r>
            <a:r>
              <a:rPr lang="de-DE" altLang="en-US" dirty="0" err="1"/>
              <a:t>mean</a:t>
            </a:r>
            <a:r>
              <a:rPr lang="de-DE" altLang="en-US" dirty="0"/>
              <a:t>?</a:t>
            </a:r>
            <a:br>
              <a:rPr lang="de-DE" altLang="en-US" dirty="0"/>
            </a:br>
            <a:r>
              <a:rPr lang="de-DE" altLang="en-US" dirty="0"/>
              <a:t>RNA-</a:t>
            </a:r>
            <a:r>
              <a:rPr lang="de-DE" altLang="en-US" dirty="0" err="1"/>
              <a:t>seq</a:t>
            </a:r>
            <a:r>
              <a:rPr lang="de-DE" altLang="en-US" dirty="0"/>
              <a:t> </a:t>
            </a:r>
            <a:r>
              <a:rPr lang="de-DE" altLang="en-US" dirty="0" err="1"/>
              <a:t>data</a:t>
            </a:r>
            <a:endParaRPr lang="de-DE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1499" y="2303793"/>
            <a:ext cx="4515001" cy="339500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8750" y="2298700"/>
            <a:ext cx="4507865" cy="340487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091082" y="2465294"/>
            <a:ext cx="1532965" cy="3074894"/>
          </a:xfrm>
          <a:prstGeom prst="rect">
            <a:avLst/>
          </a:prstGeom>
          <a:solidFill>
            <a:srgbClr val="FF0000">
              <a:alpha val="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Not expressed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(-1)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3141" y="2114034"/>
            <a:ext cx="36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Density histogram of gene expression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44295" algn="l"/>
              </a:tabLst>
            </a:pPr>
            <a:r>
              <a:rPr lang="de-DE" altLang="en-US" dirty="0" err="1"/>
              <a:t>What</a:t>
            </a:r>
            <a:r>
              <a:rPr lang="de-DE" altLang="en-US" dirty="0"/>
              <a:t> </a:t>
            </a:r>
            <a:r>
              <a:rPr lang="de-DE" altLang="en-US" dirty="0" err="1"/>
              <a:t>does</a:t>
            </a:r>
            <a:r>
              <a:rPr lang="de-DE" altLang="en-US" dirty="0"/>
              <a:t> </a:t>
            </a:r>
            <a:r>
              <a:rPr lang="de-DE" altLang="en-US" dirty="0" err="1"/>
              <a:t>expressed</a:t>
            </a:r>
            <a:r>
              <a:rPr lang="de-DE" altLang="en-US" dirty="0"/>
              <a:t> </a:t>
            </a:r>
            <a:r>
              <a:rPr lang="de-DE" altLang="en-US" dirty="0" err="1"/>
              <a:t>mean</a:t>
            </a:r>
            <a:r>
              <a:rPr lang="de-DE" altLang="en-US" dirty="0"/>
              <a:t>?</a:t>
            </a:r>
            <a:br>
              <a:rPr lang="de-DE" altLang="en-US" dirty="0"/>
            </a:br>
            <a:r>
              <a:rPr lang="de-DE" altLang="en-US" dirty="0"/>
              <a:t>RNA-</a:t>
            </a:r>
            <a:r>
              <a:rPr lang="de-DE" altLang="en-US" dirty="0" err="1"/>
              <a:t>seq</a:t>
            </a:r>
            <a:r>
              <a:rPr lang="de-DE" altLang="en-US" dirty="0"/>
              <a:t> </a:t>
            </a:r>
            <a:r>
              <a:rPr lang="de-DE" altLang="en-US" dirty="0" err="1"/>
              <a:t>data</a:t>
            </a:r>
            <a:endParaRPr lang="de-DE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1499" y="2303793"/>
            <a:ext cx="4515001" cy="339500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8750" y="2298700"/>
            <a:ext cx="4507865" cy="340487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091082" y="2465294"/>
            <a:ext cx="1532965" cy="3074894"/>
          </a:xfrm>
          <a:prstGeom prst="rect">
            <a:avLst/>
          </a:prstGeom>
          <a:solidFill>
            <a:srgbClr val="FF0000">
              <a:alpha val="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Not expressed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(-1)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33647" y="2477841"/>
            <a:ext cx="1532965" cy="3074894"/>
          </a:xfrm>
          <a:prstGeom prst="rect">
            <a:avLst/>
          </a:prstGeom>
          <a:solidFill>
            <a:srgbClr val="00B0F0">
              <a:alpha val="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 Expressed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(1)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3141" y="2114034"/>
            <a:ext cx="36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Density histogram of gene expression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build a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6" y="1825625"/>
            <a:ext cx="6035818" cy="40178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47</a:t>
            </a:fld>
            <a:endParaRPr lang="en-US"/>
          </a:p>
        </p:txBody>
      </p:sp>
      <p:sp>
        <p:nvSpPr>
          <p:cNvPr id="16" name="Content Placeholder 15"/>
          <p:cNvSpPr txBox="1">
            <a:spLocks noGrp="1"/>
          </p:cNvSpPr>
          <p:nvPr>
            <p:ph sz="half" idx="2"/>
          </p:nvPr>
        </p:nvSpPr>
        <p:spPr>
          <a:xfrm>
            <a:off x="6853238" y="1825625"/>
            <a:ext cx="4500562" cy="398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endParaRPr lang="de-DE" sz="2000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endParaRPr lang="de-DE" sz="2000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de-DE" sz="2000" dirty="0"/>
              <a:t>Data preprocessing and discretization</a:t>
            </a:r>
          </a:p>
          <a:p>
            <a:pPr marL="342900" indent="-342900">
              <a:buAutoNum type="arabicParenR"/>
            </a:pPr>
            <a:r>
              <a:rPr lang="de-DE" sz="2000" dirty="0">
                <a:solidFill>
                  <a:srgbClr val="0070C0"/>
                </a:solidFill>
              </a:rPr>
              <a:t>Mapping and etablishment of the core reactions, and inactive set</a:t>
            </a:r>
          </a:p>
          <a:p>
            <a:pPr marL="342900" indent="-342900">
              <a:buAutoNum type="arabicParenR"/>
            </a:pPr>
            <a:r>
              <a:rPr lang="de-DE" sz="2000" dirty="0"/>
              <a:t>Constraints (biomass and medium constraints)</a:t>
            </a:r>
          </a:p>
          <a:p>
            <a:pPr marL="342900" indent="-342900">
              <a:buAutoNum type="arabicParenR"/>
            </a:pPr>
            <a:r>
              <a:rPr lang="de-DE" sz="2000" dirty="0"/>
              <a:t>Model building</a:t>
            </a:r>
          </a:p>
          <a:p>
            <a:pPr marL="342900" indent="-342900">
              <a:buAutoNum type="arabicParenR"/>
            </a:pP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Mapping </a:t>
            </a:r>
            <a:r>
              <a:rPr lang="de-DE" altLang="en-US" dirty="0" err="1"/>
              <a:t>of</a:t>
            </a:r>
            <a:r>
              <a:rPr lang="de-DE" altLang="en-US" dirty="0"/>
              <a:t> </a:t>
            </a:r>
            <a:r>
              <a:rPr lang="de-DE" altLang="en-US" dirty="0" err="1"/>
              <a:t>expression</a:t>
            </a:r>
            <a:r>
              <a:rPr lang="de-DE" altLang="en-US" dirty="0"/>
              <a:t> </a:t>
            </a:r>
            <a:r>
              <a:rPr lang="de-DE" altLang="en-US" dirty="0" err="1"/>
              <a:t>data</a:t>
            </a:r>
            <a:r>
              <a:rPr lang="de-DE" altLang="en-US" dirty="0"/>
              <a:t> via GPR </a:t>
            </a:r>
            <a:r>
              <a:rPr lang="de-DE" altLang="en-US" dirty="0" err="1"/>
              <a:t>rules</a:t>
            </a:r>
            <a:endParaRPr lang="de-DE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5320" y="3607435"/>
            <a:ext cx="3977640" cy="3453130"/>
          </a:xfrm>
        </p:spPr>
        <p:txBody>
          <a:bodyPr/>
          <a:lstStyle/>
          <a:p>
            <a:pPr marL="0" indent="0">
              <a:buNone/>
            </a:pPr>
            <a:r>
              <a:rPr lang="de-DE" altLang="en-US" sz="5000"/>
              <a:t>A      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48</a:t>
            </a:fld>
            <a:endParaRPr lang="en-US"/>
          </a:p>
        </p:txBody>
      </p:sp>
      <p:sp>
        <p:nvSpPr>
          <p:cNvPr id="4" name="Left-Right Arrow 3"/>
          <p:cNvSpPr/>
          <p:nvPr/>
        </p:nvSpPr>
        <p:spPr>
          <a:xfrm>
            <a:off x="2573020" y="3829685"/>
            <a:ext cx="631825" cy="28194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r="24987"/>
          <a:stretch>
            <a:fillRect/>
          </a:stretch>
        </p:blipFill>
        <p:spPr>
          <a:xfrm>
            <a:off x="1611630" y="1467485"/>
            <a:ext cx="1830070" cy="137287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547620" y="3040380"/>
            <a:ext cx="567690" cy="295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13958" y="5580056"/>
            <a:ext cx="773807" cy="53923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40151" y="5580056"/>
            <a:ext cx="773807" cy="539238"/>
          </a:xfrm>
          <a:prstGeom prst="rect">
            <a:avLst/>
          </a:prstGeom>
          <a:solidFill>
            <a:srgbClr val="7030A0"/>
          </a:solidFill>
          <a:ln>
            <a:solidFill>
              <a:srgbClr val="8C3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40150" y="6129372"/>
            <a:ext cx="773807" cy="53923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13957" y="6119294"/>
            <a:ext cx="773807" cy="53923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197" y="51170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 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2743" y="511272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 ( -1)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5796" y="561681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 ( -1)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65220" y="614913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 (1)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4275" y="5969545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856050" y="5430577"/>
            <a:ext cx="773807" cy="539238"/>
          </a:xfrm>
          <a:prstGeom prst="rect">
            <a:avLst/>
          </a:prstGeom>
          <a:solidFill>
            <a:srgbClr val="7030A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82243" y="5430577"/>
            <a:ext cx="773807" cy="539238"/>
          </a:xfrm>
          <a:prstGeom prst="rect">
            <a:avLst/>
          </a:prstGeom>
          <a:solidFill>
            <a:srgbClr val="7030A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082242" y="5979893"/>
            <a:ext cx="773807" cy="539238"/>
          </a:xfrm>
          <a:prstGeom prst="rect">
            <a:avLst/>
          </a:prstGeom>
          <a:solidFill>
            <a:srgbClr val="7030A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56049" y="5969815"/>
            <a:ext cx="773807" cy="53923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26745" y="549089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 ( -1)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01205" y="6029960"/>
            <a:ext cx="940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(1)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12267" y="584546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01671" y="5754845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max( Gene 1, Gene2)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84884" y="5700196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min( Gene 1, Gene2)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44750" y="1660525"/>
            <a:ext cx="67056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-Right Arrow 34"/>
          <p:cNvSpPr/>
          <p:nvPr/>
        </p:nvSpPr>
        <p:spPr>
          <a:xfrm>
            <a:off x="8515985" y="3829685"/>
            <a:ext cx="631825" cy="28194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rcRect r="24987"/>
          <a:stretch>
            <a:fillRect/>
          </a:stretch>
        </p:blipFill>
        <p:spPr>
          <a:xfrm>
            <a:off x="7554595" y="1467485"/>
            <a:ext cx="1830070" cy="1372870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>
            <a:off x="8490585" y="3040380"/>
            <a:ext cx="567690" cy="295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387715" y="1660525"/>
            <a:ext cx="67056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47"/>
          <p:cNvSpPr txBox="1"/>
          <p:nvPr/>
        </p:nvSpPr>
        <p:spPr>
          <a:xfrm>
            <a:off x="2547620" y="2106588"/>
            <a:ext cx="457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OR</a:t>
            </a:r>
          </a:p>
        </p:txBody>
      </p:sp>
      <p:sp>
        <p:nvSpPr>
          <p:cNvPr id="49" name="Content Placeholder 2"/>
          <p:cNvSpPr>
            <a:spLocks noGrp="1"/>
          </p:cNvSpPr>
          <p:nvPr/>
        </p:nvSpPr>
        <p:spPr>
          <a:xfrm>
            <a:off x="7939405" y="3583305"/>
            <a:ext cx="3977640" cy="3453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altLang="en-US" sz="5000"/>
              <a:t>A      B</a:t>
            </a:r>
          </a:p>
        </p:txBody>
      </p:sp>
      <p:sp>
        <p:nvSpPr>
          <p:cNvPr id="50" name="TextBox 20"/>
          <p:cNvSpPr txBox="1"/>
          <p:nvPr/>
        </p:nvSpPr>
        <p:spPr>
          <a:xfrm>
            <a:off x="8848567" y="50154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 (1)</a:t>
            </a:r>
          </a:p>
        </p:txBody>
      </p:sp>
      <p:sp>
        <p:nvSpPr>
          <p:cNvPr id="51" name="TextBox 21"/>
          <p:cNvSpPr txBox="1"/>
          <p:nvPr/>
        </p:nvSpPr>
        <p:spPr>
          <a:xfrm>
            <a:off x="7794598" y="500189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 ( -1)</a:t>
            </a:r>
          </a:p>
        </p:txBody>
      </p:sp>
      <p:sp>
        <p:nvSpPr>
          <p:cNvPr id="2" name="TextBox 25"/>
          <p:cNvSpPr txBox="1"/>
          <p:nvPr/>
        </p:nvSpPr>
        <p:spPr>
          <a:xfrm>
            <a:off x="2604105" y="4740185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1</a:t>
            </a:r>
          </a:p>
        </p:txBody>
      </p:sp>
      <p:sp>
        <p:nvSpPr>
          <p:cNvPr id="5" name="TextBox 25"/>
          <p:cNvSpPr txBox="1"/>
          <p:nvPr/>
        </p:nvSpPr>
        <p:spPr>
          <a:xfrm>
            <a:off x="8365460" y="4616360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1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8455660" y="2064831"/>
            <a:ext cx="602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18" grpId="0" bldLvl="0" animBg="1"/>
      <p:bldP spid="19" grpId="0" bldLvl="0" animBg="1"/>
      <p:bldP spid="21" grpId="0"/>
      <p:bldP spid="22" grpId="0"/>
      <p:bldP spid="23" grpId="0"/>
      <p:bldP spid="24" grpId="0"/>
      <p:bldP spid="26" grpId="0"/>
      <p:bldP spid="36" grpId="0" bldLvl="0" animBg="1"/>
      <p:bldP spid="37" grpId="0" bldLvl="0" animBg="1"/>
      <p:bldP spid="38" grpId="0" bldLvl="0" animBg="1"/>
      <p:bldP spid="39" grpId="0" bldLvl="0" animBg="1"/>
      <p:bldP spid="42" grpId="0"/>
      <p:bldP spid="43" grpId="0"/>
      <p:bldP spid="44" grpId="0"/>
      <p:bldP spid="45" grpId="0"/>
      <p:bldP spid="46" grpId="0"/>
      <p:bldP spid="50" grpId="0"/>
      <p:bldP spid="51" grpId="0"/>
      <p:bldP spid="2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67553" y="1344706"/>
            <a:ext cx="14542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1: 9.5</a:t>
            </a:r>
          </a:p>
          <a:p>
            <a:r>
              <a:rPr lang="de-DE" dirty="0"/>
              <a:t>Gene 2: 0.1</a:t>
            </a:r>
          </a:p>
          <a:p>
            <a:r>
              <a:rPr lang="de-DE" dirty="0"/>
              <a:t>Gene 3: 1</a:t>
            </a:r>
          </a:p>
          <a:p>
            <a:r>
              <a:rPr lang="de-DE" dirty="0"/>
              <a:t>Gene 4: 100</a:t>
            </a:r>
          </a:p>
          <a:p>
            <a:endParaRPr lang="de-DE" dirty="0"/>
          </a:p>
        </p:txBody>
      </p:sp>
      <p:sp>
        <p:nvSpPr>
          <p:cNvPr id="41" name="TextBox 40"/>
          <p:cNvSpPr txBox="1"/>
          <p:nvPr/>
        </p:nvSpPr>
        <p:spPr>
          <a:xfrm>
            <a:off x="726141" y="95922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2354029" y="1783975"/>
            <a:ext cx="349624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Box 43"/>
          <p:cNvSpPr txBox="1"/>
          <p:nvPr/>
        </p:nvSpPr>
        <p:spPr>
          <a:xfrm>
            <a:off x="1806481" y="141464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discretization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63015" y="1328556"/>
            <a:ext cx="12747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1:1</a:t>
            </a:r>
          </a:p>
          <a:p>
            <a:r>
              <a:rPr lang="de-DE" dirty="0"/>
              <a:t>Gene 2: -1</a:t>
            </a:r>
          </a:p>
          <a:p>
            <a:r>
              <a:rPr lang="de-DE" dirty="0"/>
              <a:t>Gene 3: 0</a:t>
            </a:r>
          </a:p>
          <a:p>
            <a:r>
              <a:rPr lang="de-DE" dirty="0"/>
              <a:t>Gene 4: 1</a:t>
            </a:r>
          </a:p>
          <a:p>
            <a:endParaRPr lang="de-DE" dirty="0"/>
          </a:p>
        </p:txBody>
      </p:sp>
      <p:pic>
        <p:nvPicPr>
          <p:cNvPr id="46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34575" y="203799"/>
            <a:ext cx="1603094" cy="1210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49</a:t>
            </a:fld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4978887" y="1670992"/>
            <a:ext cx="349624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Down Arrow 51"/>
          <p:cNvSpPr/>
          <p:nvPr/>
        </p:nvSpPr>
        <p:spPr>
          <a:xfrm>
            <a:off x="6633882" y="2875822"/>
            <a:ext cx="277906" cy="251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Box 52"/>
          <p:cNvSpPr txBox="1"/>
          <p:nvPr/>
        </p:nvSpPr>
        <p:spPr>
          <a:xfrm>
            <a:off x="6194612" y="3180621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Reaction is ON</a:t>
            </a:r>
          </a:p>
          <a:p>
            <a:r>
              <a:rPr lang="de-DE" dirty="0"/>
              <a:t>with a score of 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40589" y="3180620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Reaction is OFF</a:t>
            </a:r>
          </a:p>
          <a:p>
            <a:r>
              <a:rPr lang="de-DE" dirty="0"/>
              <a:t>     -1</a:t>
            </a:r>
          </a:p>
        </p:txBody>
      </p:sp>
      <p:sp>
        <p:nvSpPr>
          <p:cNvPr id="89" name="Down Arrow 88"/>
          <p:cNvSpPr/>
          <p:nvPr/>
        </p:nvSpPr>
        <p:spPr>
          <a:xfrm>
            <a:off x="6772835" y="4177553"/>
            <a:ext cx="289963" cy="286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TextBox 89"/>
          <p:cNvSpPr txBox="1"/>
          <p:nvPr/>
        </p:nvSpPr>
        <p:spPr>
          <a:xfrm>
            <a:off x="6069249" y="463035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Core reactions</a:t>
            </a:r>
          </a:p>
        </p:txBody>
      </p:sp>
      <p:sp>
        <p:nvSpPr>
          <p:cNvPr id="93" name="Down Arrow 92"/>
          <p:cNvSpPr/>
          <p:nvPr/>
        </p:nvSpPr>
        <p:spPr>
          <a:xfrm>
            <a:off x="9278471" y="2723422"/>
            <a:ext cx="215153" cy="3047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Down Arrow 93"/>
          <p:cNvSpPr/>
          <p:nvPr/>
        </p:nvSpPr>
        <p:spPr>
          <a:xfrm>
            <a:off x="9278470" y="3875875"/>
            <a:ext cx="215153" cy="3047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TextBox 94"/>
          <p:cNvSpPr txBox="1"/>
          <p:nvPr/>
        </p:nvSpPr>
        <p:spPr>
          <a:xfrm flipH="1">
            <a:off x="8897084" y="4464424"/>
            <a:ext cx="1695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Lower and upper bounds are set to 0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39" y="416408"/>
            <a:ext cx="5035835" cy="21756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en-US" dirty="0" err="1">
                <a:sym typeface="+mn-ea"/>
              </a:rPr>
              <a:t>Metabolism</a:t>
            </a:r>
            <a:r>
              <a:rPr lang="de-DE" altLang="en-US" dirty="0">
                <a:sym typeface="+mn-ea"/>
              </a:rPr>
              <a:t> </a:t>
            </a:r>
            <a:r>
              <a:rPr lang="de-DE" altLang="en-US" dirty="0" err="1">
                <a:sym typeface="+mn-ea"/>
              </a:rPr>
              <a:t>is</a:t>
            </a:r>
            <a:r>
              <a:rPr lang="de-DE" altLang="en-US" dirty="0">
                <a:sym typeface="+mn-ea"/>
              </a:rPr>
              <a:t> a </a:t>
            </a:r>
            <a:r>
              <a:rPr lang="de-DE" altLang="en-US" dirty="0" err="1">
                <a:sym typeface="+mn-ea"/>
              </a:rPr>
              <a:t>network</a:t>
            </a:r>
            <a:r>
              <a:rPr lang="de-DE" altLang="en-US" dirty="0">
                <a:sym typeface="+mn-ea"/>
              </a:rPr>
              <a:t> </a:t>
            </a:r>
            <a:br>
              <a:rPr lang="de-DE" altLang="en-US" dirty="0">
                <a:sym typeface="+mn-ea"/>
              </a:rPr>
            </a:br>
            <a:r>
              <a:rPr lang="de-DE" altLang="en-US" dirty="0" err="1">
                <a:sym typeface="+mn-ea"/>
              </a:rPr>
              <a:t>of</a:t>
            </a:r>
            <a:r>
              <a:rPr lang="de-DE" altLang="en-US" dirty="0">
                <a:sym typeface="+mn-ea"/>
              </a:rPr>
              <a:t> 1000s </a:t>
            </a:r>
            <a:r>
              <a:rPr lang="de-DE" altLang="en-US" dirty="0" err="1">
                <a:sym typeface="+mn-ea"/>
              </a:rPr>
              <a:t>of</a:t>
            </a:r>
            <a:r>
              <a:rPr lang="de-DE" altLang="en-US" dirty="0">
                <a:sym typeface="+mn-ea"/>
              </a:rPr>
              <a:t> </a:t>
            </a:r>
            <a:r>
              <a:rPr lang="de-DE" altLang="en-US" dirty="0" err="1">
                <a:sym typeface="+mn-ea"/>
              </a:rPr>
              <a:t>metabolites</a:t>
            </a:r>
            <a:endParaRPr lang="de-DE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5498" y="1382783"/>
            <a:ext cx="6228080" cy="384937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1691005"/>
            <a:ext cx="3856355" cy="30632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51560" y="5137150"/>
            <a:ext cx="30886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000" dirty="0" err="1">
                <a:solidFill>
                  <a:srgbClr val="FF0000"/>
                </a:solidFill>
              </a:rPr>
              <a:t>reductionist</a:t>
            </a:r>
            <a:endParaRPr lang="de-DE" altLang="en-US" sz="2000" dirty="0">
              <a:solidFill>
                <a:srgbClr val="FF0000"/>
              </a:solidFill>
            </a:endParaRPr>
          </a:p>
          <a:p>
            <a:r>
              <a:rPr lang="de-DE" altLang="en-US" sz="2000" dirty="0" err="1">
                <a:solidFill>
                  <a:schemeClr val="tx1"/>
                </a:solidFill>
              </a:rPr>
              <a:t>Metabolism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is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split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up</a:t>
            </a:r>
            <a:r>
              <a:rPr lang="de-DE" altLang="en-US" sz="2000" dirty="0">
                <a:solidFill>
                  <a:schemeClr val="tx1"/>
                </a:solidFill>
              </a:rPr>
              <a:t> in </a:t>
            </a:r>
            <a:r>
              <a:rPr lang="de-DE" altLang="en-US" sz="2000" dirty="0" err="1">
                <a:solidFill>
                  <a:schemeClr val="tx1"/>
                </a:solidFill>
              </a:rPr>
              <a:t>smaller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components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that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are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</a:rPr>
              <a:t>studied</a:t>
            </a:r>
            <a:r>
              <a:rPr lang="de-DE" altLang="en-US" sz="2000" dirty="0">
                <a:solidFill>
                  <a:schemeClr val="tx1"/>
                </a:solidFill>
              </a:rPr>
              <a:t> </a:t>
            </a:r>
            <a:r>
              <a:rPr lang="de-DE" altLang="en-US" sz="2000" b="1" dirty="0" err="1">
                <a:solidFill>
                  <a:schemeClr val="tx1"/>
                </a:solidFill>
              </a:rPr>
              <a:t>individually</a:t>
            </a:r>
            <a:endParaRPr lang="de-DE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37868" y="5234277"/>
            <a:ext cx="640334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de-DE" altLang="en-US" sz="2000" dirty="0" err="1">
                <a:solidFill>
                  <a:srgbClr val="FF0000"/>
                </a:solidFill>
                <a:sym typeface="+mn-ea"/>
              </a:rPr>
              <a:t>holistic</a:t>
            </a:r>
            <a:r>
              <a:rPr lang="de-DE" altLang="en-US" sz="2000" dirty="0">
                <a:solidFill>
                  <a:srgbClr val="FF0000"/>
                </a:solidFill>
                <a:sym typeface="+mn-ea"/>
              </a:rPr>
              <a:t>:</a:t>
            </a:r>
          </a:p>
          <a:p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Rather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than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looking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at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the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entities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and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their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characteristics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(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mass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,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concentration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, etc.),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the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holistic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approach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looks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at </a:t>
            </a:r>
            <a:r>
              <a:rPr lang="de-DE" altLang="en-US" sz="2000" dirty="0" err="1">
                <a:solidFill>
                  <a:schemeClr val="tx1"/>
                </a:solidFill>
                <a:sym typeface="+mn-ea"/>
              </a:rPr>
              <a:t>the</a:t>
            </a:r>
            <a:r>
              <a:rPr lang="de-DE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de-DE" altLang="en-US" sz="2000" b="1" dirty="0" err="1">
                <a:solidFill>
                  <a:schemeClr val="tx1"/>
                </a:solidFill>
                <a:sym typeface="+mn-ea"/>
              </a:rPr>
              <a:t>interactions</a:t>
            </a:r>
            <a:endParaRPr lang="de-DE" altLang="en-US" sz="2000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Mapping </a:t>
            </a:r>
            <a:r>
              <a:rPr lang="de-DE" altLang="en-US" dirty="0" err="1"/>
              <a:t>of</a:t>
            </a:r>
            <a:r>
              <a:rPr lang="de-DE" altLang="en-US" dirty="0"/>
              <a:t> </a:t>
            </a:r>
            <a:r>
              <a:rPr lang="de-DE" altLang="en-US" dirty="0" err="1"/>
              <a:t>expression</a:t>
            </a:r>
            <a:r>
              <a:rPr lang="de-DE" altLang="en-US" dirty="0"/>
              <a:t> </a:t>
            </a:r>
            <a:r>
              <a:rPr lang="de-DE" altLang="en-US" dirty="0" err="1"/>
              <a:t>data</a:t>
            </a:r>
            <a:r>
              <a:rPr lang="de-DE" altLang="en-US" dirty="0"/>
              <a:t> via GPR </a:t>
            </a:r>
            <a:r>
              <a:rPr lang="de-DE" altLang="en-US" dirty="0" err="1"/>
              <a:t>rules</a:t>
            </a:r>
            <a:endParaRPr lang="de-DE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5320" y="3607435"/>
            <a:ext cx="3977640" cy="3453130"/>
          </a:xfrm>
        </p:spPr>
        <p:txBody>
          <a:bodyPr/>
          <a:lstStyle/>
          <a:p>
            <a:pPr marL="0" indent="0">
              <a:buNone/>
            </a:pPr>
            <a:r>
              <a:rPr lang="de-DE" altLang="en-US" sz="5000" dirty="0"/>
              <a:t>A      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50</a:t>
            </a:fld>
            <a:endParaRPr lang="en-US"/>
          </a:p>
        </p:txBody>
      </p:sp>
      <p:sp>
        <p:nvSpPr>
          <p:cNvPr id="4" name="Left-Right Arrow 3"/>
          <p:cNvSpPr/>
          <p:nvPr/>
        </p:nvSpPr>
        <p:spPr>
          <a:xfrm>
            <a:off x="2573020" y="3829685"/>
            <a:ext cx="631825" cy="28194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r="24987"/>
          <a:stretch>
            <a:fillRect/>
          </a:stretch>
        </p:blipFill>
        <p:spPr>
          <a:xfrm>
            <a:off x="1611630" y="1467485"/>
            <a:ext cx="1830070" cy="137287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547620" y="3040380"/>
            <a:ext cx="567690" cy="295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13958" y="5580056"/>
            <a:ext cx="773807" cy="53923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40151" y="5580056"/>
            <a:ext cx="773807" cy="539238"/>
          </a:xfrm>
          <a:prstGeom prst="rect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40150" y="6129372"/>
            <a:ext cx="773807" cy="53923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13957" y="6119294"/>
            <a:ext cx="773807" cy="53923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197" y="51170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 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9912" y="509496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unknown(0)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5835" y="560713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unknown 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65220" y="614913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 (1)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4275" y="5969545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856050" y="5430577"/>
            <a:ext cx="773807" cy="539238"/>
          </a:xfrm>
          <a:prstGeom prst="rect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82243" y="5430577"/>
            <a:ext cx="773807" cy="539238"/>
          </a:xfrm>
          <a:prstGeom prst="rect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082242" y="5979893"/>
            <a:ext cx="773807" cy="539238"/>
          </a:xfrm>
          <a:prstGeom prst="rect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56049" y="5969815"/>
            <a:ext cx="773807" cy="539238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32993" y="548138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unknown ( 0)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01205" y="6029960"/>
            <a:ext cx="940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(1)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12267" y="584546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01671" y="5754845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max( Gene 1, Gene2)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84884" y="5700196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min( Gene 1, Gene2)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44750" y="1660525"/>
            <a:ext cx="67056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-Right Arrow 34"/>
          <p:cNvSpPr/>
          <p:nvPr/>
        </p:nvSpPr>
        <p:spPr>
          <a:xfrm>
            <a:off x="8515985" y="3829685"/>
            <a:ext cx="631825" cy="28194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rcRect r="24987"/>
          <a:stretch>
            <a:fillRect/>
          </a:stretch>
        </p:blipFill>
        <p:spPr>
          <a:xfrm>
            <a:off x="7554595" y="1467485"/>
            <a:ext cx="1830070" cy="1372870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>
            <a:off x="8490585" y="3040380"/>
            <a:ext cx="567690" cy="295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387715" y="1660525"/>
            <a:ext cx="67056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47"/>
          <p:cNvSpPr txBox="1"/>
          <p:nvPr/>
        </p:nvSpPr>
        <p:spPr>
          <a:xfrm>
            <a:off x="2547620" y="2106588"/>
            <a:ext cx="457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OR</a:t>
            </a:r>
          </a:p>
        </p:txBody>
      </p:sp>
      <p:sp>
        <p:nvSpPr>
          <p:cNvPr id="49" name="Content Placeholder 2"/>
          <p:cNvSpPr>
            <a:spLocks noGrp="1"/>
          </p:cNvSpPr>
          <p:nvPr/>
        </p:nvSpPr>
        <p:spPr>
          <a:xfrm>
            <a:off x="7939405" y="3583305"/>
            <a:ext cx="3977640" cy="3453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altLang="en-US" sz="5000"/>
              <a:t>A      B</a:t>
            </a:r>
          </a:p>
        </p:txBody>
      </p:sp>
      <p:sp>
        <p:nvSpPr>
          <p:cNvPr id="50" name="TextBox 20"/>
          <p:cNvSpPr txBox="1"/>
          <p:nvPr/>
        </p:nvSpPr>
        <p:spPr>
          <a:xfrm>
            <a:off x="8848567" y="50154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ON (1)</a:t>
            </a:r>
          </a:p>
        </p:txBody>
      </p:sp>
      <p:sp>
        <p:nvSpPr>
          <p:cNvPr id="51" name="TextBox 21"/>
          <p:cNvSpPr txBox="1"/>
          <p:nvPr/>
        </p:nvSpPr>
        <p:spPr>
          <a:xfrm>
            <a:off x="7141596" y="501876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unknown ( 0)</a:t>
            </a:r>
          </a:p>
        </p:txBody>
      </p:sp>
      <p:sp>
        <p:nvSpPr>
          <p:cNvPr id="2" name="TextBox 25"/>
          <p:cNvSpPr txBox="1"/>
          <p:nvPr/>
        </p:nvSpPr>
        <p:spPr>
          <a:xfrm>
            <a:off x="2604105" y="4740185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1</a:t>
            </a:r>
          </a:p>
        </p:txBody>
      </p:sp>
      <p:sp>
        <p:nvSpPr>
          <p:cNvPr id="5" name="TextBox 25"/>
          <p:cNvSpPr txBox="1"/>
          <p:nvPr/>
        </p:nvSpPr>
        <p:spPr>
          <a:xfrm>
            <a:off x="8365460" y="4616360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1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8455660" y="2064831"/>
            <a:ext cx="602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18" grpId="0" bldLvl="0" animBg="1"/>
      <p:bldP spid="19" grpId="0" bldLvl="0" animBg="1"/>
      <p:bldP spid="21" grpId="0"/>
      <p:bldP spid="22" grpId="0"/>
      <p:bldP spid="23" grpId="0"/>
      <p:bldP spid="24" grpId="0"/>
      <p:bldP spid="26" grpId="0"/>
      <p:bldP spid="36" grpId="0" bldLvl="0" animBg="1"/>
      <p:bldP spid="37" grpId="0" bldLvl="0" animBg="1"/>
      <p:bldP spid="38" grpId="0" bldLvl="0" animBg="1"/>
      <p:bldP spid="39" grpId="0" bldLvl="0" animBg="1"/>
      <p:bldP spid="42" grpId="0"/>
      <p:bldP spid="43" grpId="0"/>
      <p:bldP spid="44" grpId="0"/>
      <p:bldP spid="45" grpId="0"/>
      <p:bldP spid="46" grpId="0"/>
      <p:bldP spid="50" grpId="0"/>
      <p:bldP spid="51" grpId="0"/>
      <p:bldP spid="2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67553" y="1344706"/>
            <a:ext cx="14542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1: 9.5</a:t>
            </a:r>
          </a:p>
          <a:p>
            <a:r>
              <a:rPr lang="de-DE" dirty="0"/>
              <a:t>Gene 2: 0.1</a:t>
            </a:r>
          </a:p>
          <a:p>
            <a:r>
              <a:rPr lang="de-DE" dirty="0"/>
              <a:t>Gene 3: 1</a:t>
            </a:r>
          </a:p>
          <a:p>
            <a:r>
              <a:rPr lang="de-DE" dirty="0"/>
              <a:t>Gene 4: 100</a:t>
            </a:r>
          </a:p>
          <a:p>
            <a:endParaRPr lang="de-DE" dirty="0"/>
          </a:p>
        </p:txBody>
      </p:sp>
      <p:sp>
        <p:nvSpPr>
          <p:cNvPr id="41" name="TextBox 40"/>
          <p:cNvSpPr txBox="1"/>
          <p:nvPr/>
        </p:nvSpPr>
        <p:spPr>
          <a:xfrm>
            <a:off x="726141" y="95922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2354029" y="1783975"/>
            <a:ext cx="349624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Box 43"/>
          <p:cNvSpPr txBox="1"/>
          <p:nvPr/>
        </p:nvSpPr>
        <p:spPr>
          <a:xfrm>
            <a:off x="1806481" y="141464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discretization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63015" y="1328556"/>
            <a:ext cx="12747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 1:1</a:t>
            </a:r>
          </a:p>
          <a:p>
            <a:r>
              <a:rPr lang="de-DE" dirty="0"/>
              <a:t>Gene 2: -1</a:t>
            </a:r>
          </a:p>
          <a:p>
            <a:r>
              <a:rPr lang="de-DE" dirty="0"/>
              <a:t>Gene 3: 0</a:t>
            </a:r>
          </a:p>
          <a:p>
            <a:r>
              <a:rPr lang="de-DE" dirty="0"/>
              <a:t>Gene 4: 1</a:t>
            </a:r>
          </a:p>
          <a:p>
            <a:endParaRPr lang="de-DE" dirty="0"/>
          </a:p>
        </p:txBody>
      </p:sp>
      <p:pic>
        <p:nvPicPr>
          <p:cNvPr id="46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34575" y="203799"/>
            <a:ext cx="1603094" cy="12108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51</a:t>
            </a:fld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4978887" y="1670992"/>
            <a:ext cx="349624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Down Arrow 51"/>
          <p:cNvSpPr/>
          <p:nvPr/>
        </p:nvSpPr>
        <p:spPr>
          <a:xfrm>
            <a:off x="6633882" y="2875822"/>
            <a:ext cx="277906" cy="251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Box 52"/>
          <p:cNvSpPr txBox="1"/>
          <p:nvPr/>
        </p:nvSpPr>
        <p:spPr>
          <a:xfrm>
            <a:off x="6194612" y="3180621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Reaction is ON</a:t>
            </a:r>
          </a:p>
          <a:p>
            <a:r>
              <a:rPr lang="de-DE" dirty="0"/>
              <a:t>with a score of 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40589" y="318062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Reaction is unknown</a:t>
            </a:r>
          </a:p>
          <a:p>
            <a:r>
              <a:rPr lang="de-DE" dirty="0"/>
              <a:t>     0</a:t>
            </a:r>
          </a:p>
        </p:txBody>
      </p:sp>
      <p:sp>
        <p:nvSpPr>
          <p:cNvPr id="89" name="Down Arrow 88"/>
          <p:cNvSpPr/>
          <p:nvPr/>
        </p:nvSpPr>
        <p:spPr>
          <a:xfrm>
            <a:off x="6772835" y="4177553"/>
            <a:ext cx="289963" cy="286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TextBox 89"/>
          <p:cNvSpPr txBox="1"/>
          <p:nvPr/>
        </p:nvSpPr>
        <p:spPr>
          <a:xfrm>
            <a:off x="6069249" y="463035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Core reactions</a:t>
            </a:r>
          </a:p>
        </p:txBody>
      </p:sp>
      <p:sp>
        <p:nvSpPr>
          <p:cNvPr id="93" name="Down Arrow 92"/>
          <p:cNvSpPr/>
          <p:nvPr/>
        </p:nvSpPr>
        <p:spPr>
          <a:xfrm>
            <a:off x="9278471" y="2723422"/>
            <a:ext cx="215153" cy="3047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Down Arrow 93"/>
          <p:cNvSpPr/>
          <p:nvPr/>
        </p:nvSpPr>
        <p:spPr>
          <a:xfrm>
            <a:off x="9278470" y="3875875"/>
            <a:ext cx="215153" cy="3047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TextBox 94"/>
          <p:cNvSpPr txBox="1"/>
          <p:nvPr/>
        </p:nvSpPr>
        <p:spPr>
          <a:xfrm flipH="1">
            <a:off x="8897084" y="4464424"/>
            <a:ext cx="169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Non core reaction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251" y="389250"/>
            <a:ext cx="5037432" cy="233417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build a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6" y="1825625"/>
            <a:ext cx="6035818" cy="40178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52</a:t>
            </a:fld>
            <a:endParaRPr lang="en-US"/>
          </a:p>
        </p:txBody>
      </p:sp>
      <p:sp>
        <p:nvSpPr>
          <p:cNvPr id="16" name="Content Placeholder 15"/>
          <p:cNvSpPr txBox="1">
            <a:spLocks noGrp="1"/>
          </p:cNvSpPr>
          <p:nvPr>
            <p:ph sz="half" idx="2"/>
          </p:nvPr>
        </p:nvSpPr>
        <p:spPr>
          <a:xfrm>
            <a:off x="6853238" y="1825625"/>
            <a:ext cx="4500562" cy="398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endParaRPr lang="de-DE" sz="2000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endParaRPr lang="de-DE" sz="2000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de-DE" sz="2000" dirty="0"/>
              <a:t>Data preprocessing and discretization</a:t>
            </a:r>
          </a:p>
          <a:p>
            <a:pPr marL="342900" indent="-342900">
              <a:buAutoNum type="arabicParenR"/>
            </a:pPr>
            <a:r>
              <a:rPr lang="de-DE" sz="2000" dirty="0"/>
              <a:t>Mapping and etablishment of the core reactions, and inactive set</a:t>
            </a:r>
          </a:p>
          <a:p>
            <a:pPr marL="342900" indent="-342900">
              <a:buAutoNum type="arabicParenR"/>
            </a:pPr>
            <a:r>
              <a:rPr lang="de-DE" sz="2000" dirty="0">
                <a:solidFill>
                  <a:srgbClr val="0070C0"/>
                </a:solidFill>
              </a:rPr>
              <a:t>Constraints (biomass and medium constraints)</a:t>
            </a:r>
          </a:p>
          <a:p>
            <a:pPr marL="342900" indent="-342900">
              <a:buAutoNum type="arabicParenR"/>
            </a:pPr>
            <a:r>
              <a:rPr lang="de-DE" sz="2000" dirty="0"/>
              <a:t>Model building</a:t>
            </a:r>
          </a:p>
          <a:p>
            <a:pPr marL="342900" indent="-342900">
              <a:buAutoNum type="arabicParenR"/>
            </a:pP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/>
          <p:cNvSpPr txBox="1"/>
          <p:nvPr/>
        </p:nvSpPr>
        <p:spPr>
          <a:xfrm>
            <a:off x="7209913" y="1683125"/>
            <a:ext cx="42339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H</a:t>
            </a:r>
          </a:p>
          <a:p>
            <a:endParaRPr lang="de-DE" dirty="0"/>
          </a:p>
          <a:p>
            <a:r>
              <a:rPr lang="de-DE" dirty="0" err="1"/>
              <a:t>Constraint</a:t>
            </a:r>
            <a:r>
              <a:rPr lang="de-DE" dirty="0"/>
              <a:t>: </a:t>
            </a:r>
            <a:r>
              <a:rPr lang="de-DE" b="1" dirty="0" err="1"/>
              <a:t>maximize</a:t>
            </a:r>
            <a:r>
              <a:rPr lang="de-DE" b="1" dirty="0"/>
              <a:t> Ex5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Medium </a:t>
            </a:r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Ex5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53</a:t>
            </a:fld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899254" y="4688161"/>
            <a:ext cx="3565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medium we are constraining with only contains metabolite A.</a:t>
            </a:r>
          </a:p>
          <a:p>
            <a:r>
              <a:rPr lang="en-GB" dirty="0"/>
              <a:t>Metabolite G and F will no longer be able to be taken up</a:t>
            </a:r>
          </a:p>
          <a:p>
            <a:endParaRPr lang="en-GB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484563" y="1661754"/>
            <a:ext cx="6292304" cy="2531555"/>
            <a:chOff x="484563" y="1661754"/>
            <a:chExt cx="6292304" cy="2531555"/>
          </a:xfrm>
        </p:grpSpPr>
        <p:sp>
          <p:nvSpPr>
            <p:cNvPr id="122" name="Oval 121"/>
            <p:cNvSpPr/>
            <p:nvPr/>
          </p:nvSpPr>
          <p:spPr>
            <a:xfrm>
              <a:off x="2076199" y="353835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3040702" y="2698788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4288590" y="220393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428859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553827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127" name="Straight Arrow Connector 126"/>
            <p:cNvCxnSpPr>
              <a:stCxn id="122" idx="6"/>
            </p:cNvCxnSpPr>
            <p:nvPr/>
          </p:nvCxnSpPr>
          <p:spPr>
            <a:xfrm flipV="1">
              <a:off x="2603324" y="3193640"/>
              <a:ext cx="659613" cy="592136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818477" y="3924320"/>
              <a:ext cx="1257722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3" idx="6"/>
              <a:endCxn id="124" idx="3"/>
            </p:cNvCxnSpPr>
            <p:nvPr/>
          </p:nvCxnSpPr>
          <p:spPr>
            <a:xfrm flipV="1">
              <a:off x="3738157" y="2626319"/>
              <a:ext cx="627629" cy="319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3" idx="5"/>
              <a:endCxn id="125" idx="2"/>
            </p:cNvCxnSpPr>
            <p:nvPr/>
          </p:nvCxnSpPr>
          <p:spPr>
            <a:xfrm>
              <a:off x="3636017" y="3121171"/>
              <a:ext cx="652573" cy="29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5" idx="6"/>
              <a:endCxn id="126" idx="2"/>
            </p:cNvCxnSpPr>
            <p:nvPr/>
          </p:nvCxnSpPr>
          <p:spPr>
            <a:xfrm>
              <a:off x="4815715" y="3414171"/>
              <a:ext cx="722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484563" y="3330506"/>
              <a:ext cx="58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Ex4</a:t>
              </a:r>
            </a:p>
          </p:txBody>
        </p:sp>
        <p:cxnSp>
          <p:nvCxnSpPr>
            <p:cNvPr id="133" name="Straight Arrow Connector 132"/>
            <p:cNvCxnSpPr>
              <a:stCxn id="126" idx="6"/>
            </p:cNvCxnSpPr>
            <p:nvPr/>
          </p:nvCxnSpPr>
          <p:spPr>
            <a:xfrm>
              <a:off x="6065395" y="3414171"/>
              <a:ext cx="51278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2407054" y="2019270"/>
              <a:ext cx="5731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10433" y="232945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839078" y="252559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681921" y="2635517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194656" y="3012848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Ex5</a:t>
              </a:r>
            </a:p>
          </p:txBody>
        </p:sp>
        <p:sp>
          <p:nvSpPr>
            <p:cNvPr id="139" name="Oval 138"/>
            <p:cNvSpPr/>
            <p:nvPr/>
          </p:nvSpPr>
          <p:spPr>
            <a:xfrm>
              <a:off x="2220249" y="2746621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</a:t>
              </a:r>
            </a:p>
          </p:txBody>
        </p:sp>
        <p:sp>
          <p:nvSpPr>
            <p:cNvPr id="140" name="Oval 139"/>
            <p:cNvSpPr/>
            <p:nvPr/>
          </p:nvSpPr>
          <p:spPr>
            <a:xfrm>
              <a:off x="1424505" y="2780864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</a:t>
              </a:r>
            </a:p>
          </p:txBody>
        </p:sp>
        <p:cxnSp>
          <p:nvCxnSpPr>
            <p:cNvPr id="141" name="Straight Arrow Connector 140"/>
            <p:cNvCxnSpPr>
              <a:stCxn id="140" idx="6"/>
              <a:endCxn id="139" idx="2"/>
            </p:cNvCxnSpPr>
            <p:nvPr/>
          </p:nvCxnSpPr>
          <p:spPr>
            <a:xfrm>
              <a:off x="1934119" y="299404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H="1">
              <a:off x="2556608" y="3165973"/>
              <a:ext cx="664112" cy="546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803377" y="3718310"/>
              <a:ext cx="11759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838581" y="3005213"/>
              <a:ext cx="568413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4819919" y="2451362"/>
              <a:ext cx="16917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6194655" y="2050039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87040" y="2565461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406994" y="1750741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cxnSp>
          <p:nvCxnSpPr>
            <p:cNvPr id="149" name="Straight Arrow Connector 148"/>
            <p:cNvCxnSpPr>
              <a:stCxn id="148" idx="6"/>
            </p:cNvCxnSpPr>
            <p:nvPr/>
          </p:nvCxnSpPr>
          <p:spPr>
            <a:xfrm>
              <a:off x="1934119" y="1998167"/>
              <a:ext cx="1266935" cy="73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795993" y="2007794"/>
              <a:ext cx="611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98511" y="1661755"/>
              <a:ext cx="63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>
              <a:off x="2764312" y="298130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3777816" y="2906384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v5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923792" y="3083005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v6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514388" y="3193640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v7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49835" y="1661754"/>
              <a:ext cx="5172364" cy="253155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760850" y="2707401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71279" y="3644453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/>
          <p:cNvSpPr txBox="1"/>
          <p:nvPr/>
        </p:nvSpPr>
        <p:spPr>
          <a:xfrm>
            <a:off x="7209913" y="1683125"/>
            <a:ext cx="42339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H</a:t>
            </a:r>
          </a:p>
          <a:p>
            <a:endParaRPr lang="de-DE" dirty="0"/>
          </a:p>
          <a:p>
            <a:r>
              <a:rPr lang="de-DE" dirty="0" err="1"/>
              <a:t>Constraint</a:t>
            </a:r>
            <a:r>
              <a:rPr lang="de-DE" dirty="0"/>
              <a:t>: </a:t>
            </a:r>
            <a:r>
              <a:rPr lang="de-DE" b="1" dirty="0" err="1"/>
              <a:t>maximize</a:t>
            </a:r>
            <a:r>
              <a:rPr lang="de-DE" b="1" dirty="0"/>
              <a:t> Ex5</a:t>
            </a:r>
          </a:p>
          <a:p>
            <a:endParaRPr lang="de-DE" b="1" dirty="0"/>
          </a:p>
          <a:p>
            <a:r>
              <a:rPr lang="de-DE" dirty="0"/>
              <a:t>The fastest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r>
              <a:rPr lang="de-DE" dirty="0"/>
              <a:t> Ex5:</a:t>
            </a:r>
          </a:p>
          <a:p>
            <a:r>
              <a:rPr lang="de-DE" dirty="0"/>
              <a:t>Ex1 -&gt; v1 -&gt; v5 -&gt; v6 -&gt; Ex5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Medium </a:t>
            </a:r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Ex5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54</a:t>
            </a:fld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484563" y="1661754"/>
            <a:ext cx="6292304" cy="2531555"/>
            <a:chOff x="484563" y="1661754"/>
            <a:chExt cx="6292304" cy="2531555"/>
          </a:xfrm>
        </p:grpSpPr>
        <p:sp>
          <p:nvSpPr>
            <p:cNvPr id="122" name="Oval 121"/>
            <p:cNvSpPr/>
            <p:nvPr/>
          </p:nvSpPr>
          <p:spPr>
            <a:xfrm>
              <a:off x="2076199" y="353835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3040702" y="2698788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4288590" y="220393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428859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553827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127" name="Straight Arrow Connector 126"/>
            <p:cNvCxnSpPr>
              <a:stCxn id="122" idx="6"/>
            </p:cNvCxnSpPr>
            <p:nvPr/>
          </p:nvCxnSpPr>
          <p:spPr>
            <a:xfrm flipV="1">
              <a:off x="2603324" y="3193640"/>
              <a:ext cx="659613" cy="592136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818477" y="3924320"/>
              <a:ext cx="1257722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3" idx="6"/>
              <a:endCxn id="124" idx="3"/>
            </p:cNvCxnSpPr>
            <p:nvPr/>
          </p:nvCxnSpPr>
          <p:spPr>
            <a:xfrm flipV="1">
              <a:off x="3738157" y="2626319"/>
              <a:ext cx="627629" cy="319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3" idx="5"/>
              <a:endCxn id="125" idx="2"/>
            </p:cNvCxnSpPr>
            <p:nvPr/>
          </p:nvCxnSpPr>
          <p:spPr>
            <a:xfrm>
              <a:off x="3636017" y="3121171"/>
              <a:ext cx="652573" cy="293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5" idx="6"/>
              <a:endCxn id="126" idx="2"/>
            </p:cNvCxnSpPr>
            <p:nvPr/>
          </p:nvCxnSpPr>
          <p:spPr>
            <a:xfrm>
              <a:off x="4815715" y="3414171"/>
              <a:ext cx="72255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484563" y="3330506"/>
              <a:ext cx="58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Ex4</a:t>
              </a:r>
            </a:p>
          </p:txBody>
        </p:sp>
        <p:cxnSp>
          <p:nvCxnSpPr>
            <p:cNvPr id="133" name="Straight Arrow Connector 132"/>
            <p:cNvCxnSpPr>
              <a:stCxn id="126" idx="6"/>
            </p:cNvCxnSpPr>
            <p:nvPr/>
          </p:nvCxnSpPr>
          <p:spPr>
            <a:xfrm>
              <a:off x="6065395" y="3414171"/>
              <a:ext cx="51278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2407054" y="2019270"/>
              <a:ext cx="5731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10433" y="232945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839078" y="252559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681921" y="2635517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194656" y="3012848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Ex5</a:t>
              </a:r>
            </a:p>
          </p:txBody>
        </p:sp>
        <p:sp>
          <p:nvSpPr>
            <p:cNvPr id="139" name="Oval 138"/>
            <p:cNvSpPr/>
            <p:nvPr/>
          </p:nvSpPr>
          <p:spPr>
            <a:xfrm>
              <a:off x="2220249" y="2746621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</a:t>
              </a:r>
            </a:p>
          </p:txBody>
        </p:sp>
        <p:sp>
          <p:nvSpPr>
            <p:cNvPr id="140" name="Oval 139"/>
            <p:cNvSpPr/>
            <p:nvPr/>
          </p:nvSpPr>
          <p:spPr>
            <a:xfrm>
              <a:off x="1424505" y="2780864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</a:t>
              </a:r>
            </a:p>
          </p:txBody>
        </p:sp>
        <p:cxnSp>
          <p:nvCxnSpPr>
            <p:cNvPr id="141" name="Straight Arrow Connector 140"/>
            <p:cNvCxnSpPr>
              <a:stCxn id="140" idx="6"/>
              <a:endCxn id="139" idx="2"/>
            </p:cNvCxnSpPr>
            <p:nvPr/>
          </p:nvCxnSpPr>
          <p:spPr>
            <a:xfrm>
              <a:off x="1934119" y="299404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H="1">
              <a:off x="2556608" y="3165973"/>
              <a:ext cx="664112" cy="546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803377" y="3718310"/>
              <a:ext cx="11759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838581" y="3005213"/>
              <a:ext cx="568413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4819919" y="2451362"/>
              <a:ext cx="16917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6194655" y="2050039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87040" y="2565461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406994" y="1750741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cxnSp>
          <p:nvCxnSpPr>
            <p:cNvPr id="149" name="Straight Arrow Connector 148"/>
            <p:cNvCxnSpPr>
              <a:stCxn id="148" idx="6"/>
            </p:cNvCxnSpPr>
            <p:nvPr/>
          </p:nvCxnSpPr>
          <p:spPr>
            <a:xfrm>
              <a:off x="1934119" y="1998167"/>
              <a:ext cx="1266935" cy="7362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795993" y="2007794"/>
              <a:ext cx="61100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98511" y="1661755"/>
              <a:ext cx="63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>
              <a:off x="2764312" y="298130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3777816" y="2906384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v5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923792" y="3083005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v6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514388" y="3193640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v7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49835" y="1661754"/>
              <a:ext cx="5172364" cy="253155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760850" y="2707401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71279" y="3644453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9254" y="4688161"/>
            <a:ext cx="3565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medium we are constraining with only contains metabolite A.</a:t>
            </a:r>
          </a:p>
          <a:p>
            <a:r>
              <a:rPr lang="en-GB" dirty="0"/>
              <a:t>Metabolite G and F will no longer be able to be taken up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build a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6" y="1825625"/>
            <a:ext cx="6035818" cy="40178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55</a:t>
            </a:fld>
            <a:endParaRPr lang="en-US"/>
          </a:p>
        </p:txBody>
      </p:sp>
      <p:sp>
        <p:nvSpPr>
          <p:cNvPr id="16" name="Content Placeholder 15"/>
          <p:cNvSpPr txBox="1">
            <a:spLocks noGrp="1"/>
          </p:cNvSpPr>
          <p:nvPr>
            <p:ph sz="half" idx="2"/>
          </p:nvPr>
        </p:nvSpPr>
        <p:spPr>
          <a:xfrm>
            <a:off x="6853238" y="1825625"/>
            <a:ext cx="4500562" cy="398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endParaRPr lang="de-DE" sz="2000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endParaRPr lang="de-DE" sz="2000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de-DE" sz="2000" dirty="0"/>
              <a:t>Data preprocessing and discretization</a:t>
            </a:r>
          </a:p>
          <a:p>
            <a:pPr marL="342900" indent="-342900">
              <a:buAutoNum type="arabicParenR"/>
            </a:pPr>
            <a:r>
              <a:rPr lang="de-DE" sz="2000" dirty="0"/>
              <a:t>Mapping and etablishment of the core reactions, and inactive set</a:t>
            </a:r>
          </a:p>
          <a:p>
            <a:pPr marL="342900" indent="-342900">
              <a:buAutoNum type="arabicParenR"/>
            </a:pPr>
            <a:r>
              <a:rPr lang="de-DE" sz="2000" dirty="0"/>
              <a:t>Constraints (biomass and medium constraints)</a:t>
            </a:r>
          </a:p>
          <a:p>
            <a:pPr marL="342900" indent="-342900">
              <a:buAutoNum type="arabicParenR"/>
            </a:pPr>
            <a:r>
              <a:rPr lang="de-DE" sz="2000" dirty="0">
                <a:solidFill>
                  <a:srgbClr val="0070C0"/>
                </a:solidFill>
              </a:rPr>
              <a:t>Model building</a:t>
            </a:r>
          </a:p>
          <a:p>
            <a:pPr marL="342900" indent="-342900">
              <a:buAutoNum type="arabicParenR"/>
            </a:pPr>
            <a:endParaRPr lang="de-DE" dirty="0"/>
          </a:p>
          <a:p>
            <a:pPr marL="342900" indent="-342900">
              <a:buAutoNum type="arabicParenR"/>
            </a:pPr>
            <a:endParaRPr lang="de-DE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5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>
                <a:solidFill>
                  <a:srgbClr val="7030A0"/>
                </a:solidFill>
              </a:rPr>
              <a:t>Core reactions</a:t>
            </a:r>
            <a:r>
              <a:rPr lang="en-GB" sz="2000" dirty="0"/>
              <a:t>: reactions supported by the data are forced to carry a flux above epsilon (small positive value) by an approximation of the cardinality function</a:t>
            </a:r>
          </a:p>
          <a:p>
            <a:r>
              <a:rPr lang="en-GB" sz="2000" b="1" dirty="0"/>
              <a:t>Non Core reactions</a:t>
            </a:r>
            <a:r>
              <a:rPr lang="en-GB" sz="2000" dirty="0"/>
              <a:t>: the inclusion of reactions </a:t>
            </a:r>
            <a:r>
              <a:rPr lang="en-GB" sz="2000" u="sng" dirty="0"/>
              <a:t>not</a:t>
            </a:r>
            <a:r>
              <a:rPr lang="en-GB" sz="2000" dirty="0"/>
              <a:t> supported by the data is minimized by a L1-regularization (the inclusion on non-core reactions is penalized so that only non core reactions that are required to allow core reactions to be consistent are included)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05289" y="4096574"/>
            <a:ext cx="5160796" cy="2138913"/>
            <a:chOff x="540351" y="4171914"/>
            <a:chExt cx="5160796" cy="2138913"/>
          </a:xfrm>
        </p:grpSpPr>
        <p:sp>
          <p:nvSpPr>
            <p:cNvPr id="8" name="Oval 7"/>
            <p:cNvSpPr/>
            <p:nvPr/>
          </p:nvSpPr>
          <p:spPr>
            <a:xfrm>
              <a:off x="1204857" y="4910578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2099534" y="4910578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347422" y="441572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347422" y="537853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597102" y="537853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13" name="Straight Arrow Connector 12"/>
            <p:cNvCxnSpPr>
              <a:stCxn id="8" idx="6"/>
              <a:endCxn id="9" idx="2"/>
            </p:cNvCxnSpPr>
            <p:nvPr/>
          </p:nvCxnSpPr>
          <p:spPr>
            <a:xfrm>
              <a:off x="1731982" y="5158004"/>
              <a:ext cx="3675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6"/>
              <a:endCxn id="10" idx="3"/>
            </p:cNvCxnSpPr>
            <p:nvPr/>
          </p:nvCxnSpPr>
          <p:spPr>
            <a:xfrm flipV="1">
              <a:off x="2796989" y="4838109"/>
              <a:ext cx="627629" cy="3198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5"/>
              <a:endCxn id="11" idx="2"/>
            </p:cNvCxnSpPr>
            <p:nvPr/>
          </p:nvCxnSpPr>
          <p:spPr>
            <a:xfrm>
              <a:off x="2694849" y="5332961"/>
              <a:ext cx="652573" cy="293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6"/>
              <a:endCxn id="12" idx="2"/>
            </p:cNvCxnSpPr>
            <p:nvPr/>
          </p:nvCxnSpPr>
          <p:spPr>
            <a:xfrm>
              <a:off x="3874547" y="5625961"/>
              <a:ext cx="722555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6"/>
            </p:cNvCxnSpPr>
            <p:nvPr/>
          </p:nvCxnSpPr>
          <p:spPr>
            <a:xfrm>
              <a:off x="5124227" y="5625961"/>
              <a:ext cx="5127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776188" y="52369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69265" y="4541246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65892" y="5504055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85652" y="5671376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87865" y="5251250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2777316" y="4879109"/>
              <a:ext cx="687507" cy="3816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979183" y="4171914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932201" y="4541246"/>
              <a:ext cx="5127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610984" y="5941495"/>
              <a:ext cx="1449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Core reaction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542365" y="5131109"/>
              <a:ext cx="5809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0351" y="5193869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43334" y="4597148"/>
            <a:ext cx="5148744" cy="1400249"/>
            <a:chOff x="6254452" y="4910578"/>
            <a:chExt cx="5148744" cy="1400249"/>
          </a:xfrm>
        </p:grpSpPr>
        <p:sp>
          <p:nvSpPr>
            <p:cNvPr id="27" name="Oval 26"/>
            <p:cNvSpPr/>
            <p:nvPr/>
          </p:nvSpPr>
          <p:spPr>
            <a:xfrm>
              <a:off x="6906906" y="4910578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801583" y="4910578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9049471" y="537853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0299151" y="537853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32" name="Straight Arrow Connector 31"/>
            <p:cNvCxnSpPr>
              <a:stCxn id="27" idx="6"/>
              <a:endCxn id="28" idx="2"/>
            </p:cNvCxnSpPr>
            <p:nvPr/>
          </p:nvCxnSpPr>
          <p:spPr>
            <a:xfrm>
              <a:off x="7434031" y="5158004"/>
              <a:ext cx="3675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5"/>
              <a:endCxn id="30" idx="2"/>
            </p:cNvCxnSpPr>
            <p:nvPr/>
          </p:nvCxnSpPr>
          <p:spPr>
            <a:xfrm>
              <a:off x="8396898" y="5332961"/>
              <a:ext cx="652573" cy="293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0" idx="6"/>
              <a:endCxn id="31" idx="2"/>
            </p:cNvCxnSpPr>
            <p:nvPr/>
          </p:nvCxnSpPr>
          <p:spPr>
            <a:xfrm>
              <a:off x="9576596" y="5625961"/>
              <a:ext cx="722555" cy="0"/>
            </a:xfrm>
            <a:prstGeom prst="straightConnector1">
              <a:avLst/>
            </a:prstGeom>
            <a:ln w="41275"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6"/>
            </p:cNvCxnSpPr>
            <p:nvPr/>
          </p:nvCxnSpPr>
          <p:spPr>
            <a:xfrm>
              <a:off x="10826276" y="5625961"/>
              <a:ext cx="5127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78237" y="52369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467941" y="5504055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687701" y="5722176"/>
              <a:ext cx="40588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889914" y="5251250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313033" y="5941495"/>
              <a:ext cx="1449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Core reaction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6256466" y="5188490"/>
              <a:ext cx="5809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254452" y="5251250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5282917" y="3706677"/>
            <a:ext cx="1585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FASTCORE</a:t>
            </a:r>
          </a:p>
          <a:p>
            <a:r>
              <a:rPr lang="de-DE" dirty="0"/>
              <a:t>FASTCORMICS </a:t>
            </a:r>
          </a:p>
          <a:p>
            <a:r>
              <a:rPr lang="de-DE" dirty="0"/>
              <a:t>rFASTOCRMICS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FASTCORE </a:t>
            </a:r>
            <a:r>
              <a:rPr lang="de-DE" dirty="0" err="1"/>
              <a:t>family</a:t>
            </a:r>
            <a:r>
              <a:rPr lang="de-DE" dirty="0"/>
              <a:t>: </a:t>
            </a:r>
            <a:r>
              <a:rPr lang="de-DE" dirty="0" err="1"/>
              <a:t>Principle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56</a:t>
            </a:fld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5753611" y="4644699"/>
            <a:ext cx="644046" cy="840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3140083" y="6364240"/>
            <a:ext cx="62404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V4 is forced to carry a flux while the flux though v2 is minimized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43" grpId="0" animBg="1"/>
      <p:bldP spid="5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/>
          <p:cNvSpPr txBox="1"/>
          <p:nvPr/>
        </p:nvSpPr>
        <p:spPr>
          <a:xfrm>
            <a:off x="7209913" y="1683125"/>
            <a:ext cx="42339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H</a:t>
            </a:r>
          </a:p>
          <a:p>
            <a:endParaRPr lang="de-DE" dirty="0"/>
          </a:p>
          <a:p>
            <a:r>
              <a:rPr lang="de-DE" dirty="0" err="1"/>
              <a:t>Constraint</a:t>
            </a:r>
            <a:r>
              <a:rPr lang="de-DE" dirty="0"/>
              <a:t>: </a:t>
            </a:r>
            <a:r>
              <a:rPr lang="de-DE" b="1" dirty="0" err="1"/>
              <a:t>maximize</a:t>
            </a:r>
            <a:r>
              <a:rPr lang="de-DE" b="1" dirty="0"/>
              <a:t> Ex5</a:t>
            </a:r>
          </a:p>
          <a:p>
            <a:endParaRPr lang="de-DE" b="1" dirty="0"/>
          </a:p>
          <a:p>
            <a:r>
              <a:rPr lang="de-DE" dirty="0"/>
              <a:t>The fastest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r>
              <a:rPr lang="de-DE" dirty="0"/>
              <a:t> Ex5:</a:t>
            </a:r>
          </a:p>
          <a:p>
            <a:r>
              <a:rPr lang="de-DE" dirty="0"/>
              <a:t>Ex1 -&gt; v1 -&gt; v5 -&gt; v6 -&gt; Ex5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Medium </a:t>
            </a:r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Ex5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57</a:t>
            </a:fld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484563" y="1661754"/>
            <a:ext cx="6292304" cy="2531555"/>
            <a:chOff x="484563" y="1661754"/>
            <a:chExt cx="6292304" cy="2531555"/>
          </a:xfrm>
        </p:grpSpPr>
        <p:sp>
          <p:nvSpPr>
            <p:cNvPr id="122" name="Oval 121"/>
            <p:cNvSpPr/>
            <p:nvPr/>
          </p:nvSpPr>
          <p:spPr>
            <a:xfrm>
              <a:off x="2076199" y="353835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3040702" y="2698788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4288590" y="220393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428859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553827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127" name="Straight Arrow Connector 126"/>
            <p:cNvCxnSpPr>
              <a:stCxn id="122" idx="6"/>
            </p:cNvCxnSpPr>
            <p:nvPr/>
          </p:nvCxnSpPr>
          <p:spPr>
            <a:xfrm flipV="1">
              <a:off x="2603324" y="3193640"/>
              <a:ext cx="659613" cy="592136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818477" y="3924320"/>
              <a:ext cx="1257722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3" idx="6"/>
              <a:endCxn id="124" idx="3"/>
            </p:cNvCxnSpPr>
            <p:nvPr/>
          </p:nvCxnSpPr>
          <p:spPr>
            <a:xfrm flipV="1">
              <a:off x="3738157" y="2626319"/>
              <a:ext cx="627629" cy="319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3" idx="5"/>
              <a:endCxn id="125" idx="2"/>
            </p:cNvCxnSpPr>
            <p:nvPr/>
          </p:nvCxnSpPr>
          <p:spPr>
            <a:xfrm>
              <a:off x="3636017" y="3121171"/>
              <a:ext cx="652573" cy="293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5" idx="6"/>
              <a:endCxn id="126" idx="2"/>
            </p:cNvCxnSpPr>
            <p:nvPr/>
          </p:nvCxnSpPr>
          <p:spPr>
            <a:xfrm>
              <a:off x="4815715" y="3414171"/>
              <a:ext cx="72255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484563" y="3330506"/>
              <a:ext cx="58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Ex4</a:t>
              </a:r>
            </a:p>
          </p:txBody>
        </p:sp>
        <p:cxnSp>
          <p:nvCxnSpPr>
            <p:cNvPr id="133" name="Straight Arrow Connector 132"/>
            <p:cNvCxnSpPr>
              <a:stCxn id="126" idx="6"/>
            </p:cNvCxnSpPr>
            <p:nvPr/>
          </p:nvCxnSpPr>
          <p:spPr>
            <a:xfrm>
              <a:off x="6065395" y="3414171"/>
              <a:ext cx="51278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2407054" y="2019270"/>
              <a:ext cx="5731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10433" y="232945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v2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839078" y="252559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681921" y="2635517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194656" y="3012848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Ex5</a:t>
              </a:r>
            </a:p>
          </p:txBody>
        </p:sp>
        <p:sp>
          <p:nvSpPr>
            <p:cNvPr id="139" name="Oval 138"/>
            <p:cNvSpPr/>
            <p:nvPr/>
          </p:nvSpPr>
          <p:spPr>
            <a:xfrm>
              <a:off x="2220249" y="2746621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</a:t>
              </a:r>
            </a:p>
          </p:txBody>
        </p:sp>
        <p:sp>
          <p:nvSpPr>
            <p:cNvPr id="140" name="Oval 139"/>
            <p:cNvSpPr/>
            <p:nvPr/>
          </p:nvSpPr>
          <p:spPr>
            <a:xfrm>
              <a:off x="1424505" y="2780864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</a:t>
              </a:r>
            </a:p>
          </p:txBody>
        </p:sp>
        <p:cxnSp>
          <p:nvCxnSpPr>
            <p:cNvPr id="141" name="Straight Arrow Connector 140"/>
            <p:cNvCxnSpPr>
              <a:stCxn id="140" idx="6"/>
              <a:endCxn id="139" idx="2"/>
            </p:cNvCxnSpPr>
            <p:nvPr/>
          </p:nvCxnSpPr>
          <p:spPr>
            <a:xfrm>
              <a:off x="1934119" y="299404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H="1">
              <a:off x="2556608" y="3165973"/>
              <a:ext cx="664112" cy="546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803377" y="3718310"/>
              <a:ext cx="11759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838581" y="3005213"/>
              <a:ext cx="568413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4819919" y="2451362"/>
              <a:ext cx="16917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6194655" y="2050039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87040" y="2565461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406994" y="1750741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cxnSp>
          <p:nvCxnSpPr>
            <p:cNvPr id="149" name="Straight Arrow Connector 148"/>
            <p:cNvCxnSpPr>
              <a:stCxn id="148" idx="6"/>
            </p:cNvCxnSpPr>
            <p:nvPr/>
          </p:nvCxnSpPr>
          <p:spPr>
            <a:xfrm>
              <a:off x="1934119" y="1998167"/>
              <a:ext cx="1266935" cy="7362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795993" y="2007794"/>
              <a:ext cx="61100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98511" y="1661755"/>
              <a:ext cx="63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>
              <a:off x="2764312" y="298130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3777816" y="2906384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v5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923792" y="3083005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v6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514388" y="3193640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v7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49835" y="1661754"/>
              <a:ext cx="5172364" cy="253155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760850" y="2707401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71279" y="3644453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484563" y="1661754"/>
            <a:ext cx="6292304" cy="2531555"/>
            <a:chOff x="484563" y="1661754"/>
            <a:chExt cx="6292304" cy="2531555"/>
          </a:xfrm>
        </p:grpSpPr>
        <p:sp>
          <p:nvSpPr>
            <p:cNvPr id="45" name="Oval 44"/>
            <p:cNvSpPr/>
            <p:nvPr/>
          </p:nvSpPr>
          <p:spPr>
            <a:xfrm>
              <a:off x="2076199" y="353835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040702" y="2698788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4288590" y="220393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8859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553827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50" name="Straight Arrow Connector 49"/>
            <p:cNvCxnSpPr>
              <a:stCxn id="45" idx="6"/>
            </p:cNvCxnSpPr>
            <p:nvPr/>
          </p:nvCxnSpPr>
          <p:spPr>
            <a:xfrm flipV="1">
              <a:off x="2603324" y="3193640"/>
              <a:ext cx="659613" cy="592136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818477" y="3924320"/>
              <a:ext cx="1257722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6" idx="6"/>
              <a:endCxn id="47" idx="3"/>
            </p:cNvCxnSpPr>
            <p:nvPr/>
          </p:nvCxnSpPr>
          <p:spPr>
            <a:xfrm flipV="1">
              <a:off x="3738157" y="2626319"/>
              <a:ext cx="627629" cy="3198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6" idx="5"/>
              <a:endCxn id="48" idx="2"/>
            </p:cNvCxnSpPr>
            <p:nvPr/>
          </p:nvCxnSpPr>
          <p:spPr>
            <a:xfrm>
              <a:off x="3636017" y="3121171"/>
              <a:ext cx="652573" cy="293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8" idx="6"/>
              <a:endCxn id="49" idx="2"/>
            </p:cNvCxnSpPr>
            <p:nvPr/>
          </p:nvCxnSpPr>
          <p:spPr>
            <a:xfrm>
              <a:off x="4815715" y="3414171"/>
              <a:ext cx="72255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84563" y="3330506"/>
              <a:ext cx="58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Ex4</a:t>
              </a:r>
            </a:p>
          </p:txBody>
        </p:sp>
        <p:cxnSp>
          <p:nvCxnSpPr>
            <p:cNvPr id="56" name="Straight Arrow Connector 55"/>
            <p:cNvCxnSpPr>
              <a:stCxn id="49" idx="6"/>
            </p:cNvCxnSpPr>
            <p:nvPr/>
          </p:nvCxnSpPr>
          <p:spPr>
            <a:xfrm>
              <a:off x="6065395" y="3414171"/>
              <a:ext cx="51278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407054" y="2019270"/>
              <a:ext cx="5731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10433" y="232945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v2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39078" y="252559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81921" y="2635517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194656" y="3012848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Ex5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2220249" y="2746621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1424505" y="2780864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</a:t>
              </a:r>
            </a:p>
          </p:txBody>
        </p:sp>
        <p:cxnSp>
          <p:nvCxnSpPr>
            <p:cNvPr id="64" name="Straight Arrow Connector 63"/>
            <p:cNvCxnSpPr>
              <a:stCxn id="63" idx="6"/>
              <a:endCxn id="62" idx="2"/>
            </p:cNvCxnSpPr>
            <p:nvPr/>
          </p:nvCxnSpPr>
          <p:spPr>
            <a:xfrm>
              <a:off x="1934119" y="299404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2556608" y="3165973"/>
              <a:ext cx="664112" cy="546938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803377" y="3718310"/>
              <a:ext cx="11759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838581" y="3005213"/>
              <a:ext cx="568413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4819919" y="2451362"/>
              <a:ext cx="1691717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6194655" y="2050039"/>
              <a:ext cx="513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Ex3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87040" y="2565461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1406994" y="1750741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cxnSp>
          <p:nvCxnSpPr>
            <p:cNvPr id="72" name="Straight Arrow Connector 71"/>
            <p:cNvCxnSpPr>
              <a:stCxn id="71" idx="6"/>
            </p:cNvCxnSpPr>
            <p:nvPr/>
          </p:nvCxnSpPr>
          <p:spPr>
            <a:xfrm>
              <a:off x="1934119" y="1998167"/>
              <a:ext cx="1266935" cy="7362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795993" y="2007794"/>
              <a:ext cx="61100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498511" y="1661755"/>
              <a:ext cx="63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2764312" y="298130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3777816" y="2906384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v5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923792" y="3083005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v6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514388" y="3193640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v7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49835" y="1661754"/>
              <a:ext cx="5172364" cy="253155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7209913" y="1683125"/>
            <a:ext cx="42339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H</a:t>
            </a:r>
          </a:p>
          <a:p>
            <a:endParaRPr lang="de-DE" dirty="0"/>
          </a:p>
          <a:p>
            <a:r>
              <a:rPr lang="de-DE" dirty="0" err="1"/>
              <a:t>Constraint</a:t>
            </a:r>
            <a:r>
              <a:rPr lang="de-DE" dirty="0"/>
              <a:t>: </a:t>
            </a:r>
            <a:r>
              <a:rPr lang="de-DE" b="1" dirty="0" err="1"/>
              <a:t>maximize</a:t>
            </a:r>
            <a:r>
              <a:rPr lang="de-DE" b="1" dirty="0"/>
              <a:t> Ex5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Mapping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discretized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58</a:t>
            </a:fld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760850" y="2707401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71279" y="3644453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0691" y="4661030"/>
            <a:ext cx="39749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the discretized experimental data: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Core reactions</a:t>
            </a:r>
            <a:r>
              <a:rPr lang="en-GB" dirty="0"/>
              <a:t>		Ex3, v7</a:t>
            </a:r>
            <a:br>
              <a:rPr lang="en-GB" dirty="0"/>
            </a:br>
            <a:r>
              <a:rPr lang="en-GB" sz="1400" dirty="0"/>
              <a:t>(forced to carry a flux)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Inactive reactions</a:t>
            </a:r>
            <a:r>
              <a:rPr lang="en-GB" dirty="0"/>
              <a:t>	v2</a:t>
            </a:r>
          </a:p>
          <a:p>
            <a:pPr lvl="1"/>
            <a:r>
              <a:rPr lang="en-GB" sz="1400" dirty="0"/>
              <a:t>(do not carry a flux)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/>
          <p:cNvSpPr txBox="1"/>
          <p:nvPr/>
        </p:nvSpPr>
        <p:spPr>
          <a:xfrm>
            <a:off x="7209913" y="1683125"/>
            <a:ext cx="42339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H</a:t>
            </a:r>
          </a:p>
          <a:p>
            <a:endParaRPr lang="de-DE" dirty="0"/>
          </a:p>
          <a:p>
            <a:r>
              <a:rPr lang="de-DE" dirty="0" err="1"/>
              <a:t>Constraint</a:t>
            </a:r>
            <a:r>
              <a:rPr lang="de-DE" dirty="0"/>
              <a:t>: </a:t>
            </a:r>
            <a:r>
              <a:rPr lang="de-DE" b="1" dirty="0" err="1"/>
              <a:t>maximize</a:t>
            </a:r>
            <a:r>
              <a:rPr lang="de-DE" b="1" dirty="0"/>
              <a:t> Ex5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inactive</a:t>
            </a:r>
            <a:r>
              <a:rPr lang="de-DE" dirty="0"/>
              <a:t> </a:t>
            </a:r>
            <a:r>
              <a:rPr lang="de-DE" dirty="0" err="1"/>
              <a:t>reactions</a:t>
            </a:r>
            <a:endParaRPr lang="de-DE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59</a:t>
            </a:fld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484563" y="1661754"/>
            <a:ext cx="6292304" cy="2531555"/>
            <a:chOff x="484563" y="1661754"/>
            <a:chExt cx="6292304" cy="2531555"/>
          </a:xfrm>
        </p:grpSpPr>
        <p:sp>
          <p:nvSpPr>
            <p:cNvPr id="122" name="Oval 121"/>
            <p:cNvSpPr/>
            <p:nvPr/>
          </p:nvSpPr>
          <p:spPr>
            <a:xfrm>
              <a:off x="2076199" y="3538350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3040702" y="2698788"/>
              <a:ext cx="69745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2B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4288590" y="2203936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428859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5538270" y="3166745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</a:p>
          </p:txBody>
        </p:sp>
        <p:cxnSp>
          <p:nvCxnSpPr>
            <p:cNvPr id="127" name="Straight Arrow Connector 126"/>
            <p:cNvCxnSpPr>
              <a:stCxn id="122" idx="6"/>
            </p:cNvCxnSpPr>
            <p:nvPr/>
          </p:nvCxnSpPr>
          <p:spPr>
            <a:xfrm flipV="1">
              <a:off x="2603324" y="3193640"/>
              <a:ext cx="659613" cy="592136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818477" y="3924320"/>
              <a:ext cx="1257722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3" idx="6"/>
              <a:endCxn id="124" idx="3"/>
            </p:cNvCxnSpPr>
            <p:nvPr/>
          </p:nvCxnSpPr>
          <p:spPr>
            <a:xfrm flipV="1">
              <a:off x="3738157" y="2626319"/>
              <a:ext cx="627629" cy="3198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3" idx="5"/>
              <a:endCxn id="125" idx="2"/>
            </p:cNvCxnSpPr>
            <p:nvPr/>
          </p:nvCxnSpPr>
          <p:spPr>
            <a:xfrm>
              <a:off x="3636017" y="3121171"/>
              <a:ext cx="652573" cy="293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5" idx="6"/>
              <a:endCxn id="126" idx="2"/>
            </p:cNvCxnSpPr>
            <p:nvPr/>
          </p:nvCxnSpPr>
          <p:spPr>
            <a:xfrm>
              <a:off x="4815715" y="3414171"/>
              <a:ext cx="72255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484563" y="3330506"/>
              <a:ext cx="58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Ex4</a:t>
              </a:r>
            </a:p>
          </p:txBody>
        </p:sp>
        <p:cxnSp>
          <p:nvCxnSpPr>
            <p:cNvPr id="133" name="Straight Arrow Connector 132"/>
            <p:cNvCxnSpPr>
              <a:stCxn id="126" idx="6"/>
            </p:cNvCxnSpPr>
            <p:nvPr/>
          </p:nvCxnSpPr>
          <p:spPr>
            <a:xfrm>
              <a:off x="6065395" y="3414171"/>
              <a:ext cx="51278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2407054" y="2019270"/>
              <a:ext cx="5731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v1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10433" y="232945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v2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839078" y="2525596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v3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681921" y="2635517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v4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194656" y="3012848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Ex5</a:t>
              </a:r>
            </a:p>
          </p:txBody>
        </p:sp>
        <p:sp>
          <p:nvSpPr>
            <p:cNvPr id="139" name="Oval 138"/>
            <p:cNvSpPr/>
            <p:nvPr/>
          </p:nvSpPr>
          <p:spPr>
            <a:xfrm>
              <a:off x="2220249" y="2746621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</a:t>
              </a:r>
            </a:p>
          </p:txBody>
        </p:sp>
        <p:sp>
          <p:nvSpPr>
            <p:cNvPr id="140" name="Oval 139"/>
            <p:cNvSpPr/>
            <p:nvPr/>
          </p:nvSpPr>
          <p:spPr>
            <a:xfrm>
              <a:off x="1424505" y="2780864"/>
              <a:ext cx="527125" cy="494852"/>
            </a:xfrm>
            <a:prstGeom prst="ellipse">
              <a:avLst/>
            </a:prstGeom>
            <a:gradFill flip="none" rotWithShape="1">
              <a:gsLst>
                <a:gs pos="0">
                  <a:srgbClr val="8C3432">
                    <a:tint val="66000"/>
                    <a:satMod val="160000"/>
                  </a:srgbClr>
                </a:gs>
                <a:gs pos="50000">
                  <a:srgbClr val="8C3432">
                    <a:tint val="44500"/>
                    <a:satMod val="160000"/>
                  </a:srgbClr>
                </a:gs>
                <a:gs pos="100000">
                  <a:srgbClr val="8C3432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</a:t>
              </a:r>
            </a:p>
          </p:txBody>
        </p:sp>
        <p:cxnSp>
          <p:nvCxnSpPr>
            <p:cNvPr id="141" name="Straight Arrow Connector 140"/>
            <p:cNvCxnSpPr>
              <a:stCxn id="140" idx="6"/>
              <a:endCxn id="139" idx="2"/>
            </p:cNvCxnSpPr>
            <p:nvPr/>
          </p:nvCxnSpPr>
          <p:spPr>
            <a:xfrm>
              <a:off x="1934119" y="299404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H="1">
              <a:off x="2556608" y="3165973"/>
              <a:ext cx="664112" cy="546938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803377" y="3718310"/>
              <a:ext cx="11759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838581" y="3005213"/>
              <a:ext cx="568413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4819919" y="2451362"/>
              <a:ext cx="1691717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6194655" y="2050039"/>
              <a:ext cx="513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Ex3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87040" y="2565461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Ex2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406994" y="1750741"/>
              <a:ext cx="527125" cy="494852"/>
            </a:xfrm>
            <a:prstGeom prst="ellipse">
              <a:avLst/>
            </a:prstGeom>
            <a:solidFill>
              <a:srgbClr val="8C343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</a:p>
          </p:txBody>
        </p:sp>
        <p:cxnSp>
          <p:nvCxnSpPr>
            <p:cNvPr id="149" name="Straight Arrow Connector 148"/>
            <p:cNvCxnSpPr>
              <a:stCxn id="148" idx="6"/>
            </p:cNvCxnSpPr>
            <p:nvPr/>
          </p:nvCxnSpPr>
          <p:spPr>
            <a:xfrm>
              <a:off x="1934119" y="1998167"/>
              <a:ext cx="1266935" cy="7362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795993" y="2007794"/>
              <a:ext cx="61100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98511" y="1661755"/>
              <a:ext cx="63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Ex1</a:t>
              </a:r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>
              <a:off x="2764312" y="2981307"/>
              <a:ext cx="28613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3777816" y="2906384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v5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923792" y="3083005"/>
              <a:ext cx="428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v6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514388" y="3193640"/>
              <a:ext cx="4058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v7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049835" y="1661754"/>
              <a:ext cx="5172364" cy="253155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760850" y="2707401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71279" y="3644453"/>
            <a:ext cx="284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0691" y="4661030"/>
            <a:ext cx="39749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the discretized experimental data: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Core reactions</a:t>
            </a:r>
            <a:r>
              <a:rPr lang="en-GB" dirty="0"/>
              <a:t>		Ex3, v7</a:t>
            </a:r>
            <a:br>
              <a:rPr lang="en-GB" dirty="0"/>
            </a:br>
            <a:r>
              <a:rPr lang="en-GB" sz="1400" dirty="0"/>
              <a:t>(forced to carry a flux)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Inactive reactions</a:t>
            </a:r>
            <a:r>
              <a:rPr lang="en-GB" dirty="0"/>
              <a:t>	v2</a:t>
            </a:r>
          </a:p>
          <a:p>
            <a:pPr lvl="1"/>
            <a:r>
              <a:rPr lang="en-GB" sz="1400" dirty="0"/>
              <a:t>(do not carry a flux)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A model type for each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81985" cy="4351655"/>
          </a:xfrm>
        </p:spPr>
        <p:txBody>
          <a:bodyPr/>
          <a:lstStyle/>
          <a:p>
            <a:r>
              <a:rPr lang="de-DE" altLang="en-US" sz="2800" dirty="0" err="1"/>
              <a:t>models</a:t>
            </a:r>
            <a:r>
              <a:rPr lang="de-DE" altLang="en-US" sz="2800" dirty="0"/>
              <a:t> </a:t>
            </a:r>
            <a:r>
              <a:rPr lang="de-DE" altLang="en-US" sz="2800" dirty="0" err="1"/>
              <a:t>are</a:t>
            </a:r>
            <a:r>
              <a:rPr lang="de-DE" altLang="en-US" sz="2800" dirty="0"/>
              <a:t> a </a:t>
            </a:r>
            <a:r>
              <a:rPr lang="de-DE" altLang="en-US" sz="2800" dirty="0" err="1"/>
              <a:t>simplified</a:t>
            </a:r>
            <a:r>
              <a:rPr lang="de-DE" altLang="en-US" sz="2800" dirty="0"/>
              <a:t> </a:t>
            </a:r>
            <a:r>
              <a:rPr lang="de-DE" altLang="en-US" sz="2800" dirty="0" err="1"/>
              <a:t>representation</a:t>
            </a:r>
            <a:r>
              <a:rPr lang="de-DE" altLang="en-US" sz="2800" dirty="0"/>
              <a:t> </a:t>
            </a:r>
            <a:r>
              <a:rPr lang="de-DE" altLang="en-US" sz="2800" dirty="0" err="1"/>
              <a:t>of</a:t>
            </a:r>
            <a:r>
              <a:rPr lang="de-DE" altLang="en-US" sz="2800" dirty="0"/>
              <a:t> </a:t>
            </a:r>
            <a:r>
              <a:rPr lang="de-DE" altLang="en-US" sz="2800" dirty="0" err="1"/>
              <a:t>reality</a:t>
            </a:r>
            <a:r>
              <a:rPr lang="de-DE" altLang="en-US" sz="2800" dirty="0"/>
              <a:t> </a:t>
            </a:r>
          </a:p>
          <a:p>
            <a:pPr marL="0" indent="0">
              <a:buNone/>
            </a:pPr>
            <a:endParaRPr lang="de-DE" altLang="en-US" sz="2800" dirty="0"/>
          </a:p>
          <a:p>
            <a:r>
              <a:rPr lang="de-DE" altLang="en-US" sz="2800" dirty="0"/>
              <a:t>„all </a:t>
            </a:r>
            <a:r>
              <a:rPr lang="de-DE" altLang="en-US" sz="2800" dirty="0" err="1"/>
              <a:t>models</a:t>
            </a:r>
            <a:r>
              <a:rPr lang="de-DE" altLang="en-US" sz="2800" dirty="0"/>
              <a:t> </a:t>
            </a:r>
            <a:r>
              <a:rPr lang="de-DE" altLang="en-US" sz="2800" dirty="0" err="1"/>
              <a:t>are</a:t>
            </a:r>
            <a:r>
              <a:rPr lang="de-DE" altLang="en-US" sz="2800" dirty="0"/>
              <a:t> </a:t>
            </a:r>
            <a:r>
              <a:rPr lang="de-DE" altLang="en-US" sz="2800" dirty="0" err="1"/>
              <a:t>wrong</a:t>
            </a:r>
            <a:r>
              <a:rPr lang="de-DE" altLang="en-US" sz="2800" dirty="0"/>
              <a:t>, but </a:t>
            </a:r>
            <a:r>
              <a:rPr lang="de-DE" altLang="en-US" sz="2800" dirty="0" err="1"/>
              <a:t>some</a:t>
            </a:r>
            <a:r>
              <a:rPr lang="de-DE" altLang="en-US" sz="2800" dirty="0"/>
              <a:t> </a:t>
            </a:r>
            <a:r>
              <a:rPr lang="de-DE" altLang="en-US" sz="2800" dirty="0" err="1"/>
              <a:t>are</a:t>
            </a:r>
            <a:r>
              <a:rPr lang="de-DE" altLang="en-US" sz="2800" dirty="0"/>
              <a:t> </a:t>
            </a:r>
            <a:r>
              <a:rPr lang="de-DE" altLang="en-US" sz="2800" dirty="0" err="1"/>
              <a:t>useful</a:t>
            </a:r>
            <a:r>
              <a:rPr lang="de-DE" altLang="en-US" sz="2800" dirty="0"/>
              <a:t>“ (George E. P. Box)</a:t>
            </a:r>
          </a:p>
          <a:p>
            <a:endParaRPr lang="de-DE" altLang="en-US" sz="2800" dirty="0"/>
          </a:p>
        </p:txBody>
      </p:sp>
      <p:pic>
        <p:nvPicPr>
          <p:cNvPr id="5" name="Content Placeholder 4" descr="Model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68140" y="1438910"/>
            <a:ext cx="7326630" cy="47383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/>
          <p:cNvSpPr txBox="1"/>
          <p:nvPr/>
        </p:nvSpPr>
        <p:spPr>
          <a:xfrm>
            <a:off x="7209913" y="1683125"/>
            <a:ext cx="42339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H</a:t>
            </a:r>
          </a:p>
          <a:p>
            <a:endParaRPr lang="de-DE" dirty="0"/>
          </a:p>
          <a:p>
            <a:r>
              <a:rPr lang="de-DE" dirty="0" err="1"/>
              <a:t>Constraint</a:t>
            </a:r>
            <a:r>
              <a:rPr lang="de-DE" dirty="0"/>
              <a:t>: </a:t>
            </a:r>
            <a:r>
              <a:rPr lang="de-DE" b="1" dirty="0" err="1"/>
              <a:t>maximize</a:t>
            </a:r>
            <a:r>
              <a:rPr lang="de-DE" b="1" dirty="0"/>
              <a:t> Ex5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inactive</a:t>
            </a:r>
            <a:r>
              <a:rPr lang="de-DE" dirty="0"/>
              <a:t> </a:t>
            </a:r>
            <a:r>
              <a:rPr lang="de-DE" dirty="0" err="1"/>
              <a:t>reactions</a:t>
            </a:r>
            <a:endParaRPr lang="de-DE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60</a:t>
            </a:fld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076199" y="3538350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</a:t>
            </a:r>
          </a:p>
        </p:txBody>
      </p:sp>
      <p:sp>
        <p:nvSpPr>
          <p:cNvPr id="123" name="Oval 122"/>
          <p:cNvSpPr/>
          <p:nvPr/>
        </p:nvSpPr>
        <p:spPr>
          <a:xfrm>
            <a:off x="3040702" y="2698788"/>
            <a:ext cx="69745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2B</a:t>
            </a:r>
          </a:p>
        </p:txBody>
      </p:sp>
      <p:sp>
        <p:nvSpPr>
          <p:cNvPr id="124" name="Oval 123"/>
          <p:cNvSpPr/>
          <p:nvPr/>
        </p:nvSpPr>
        <p:spPr>
          <a:xfrm>
            <a:off x="4288590" y="2203936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25" name="Oval 124"/>
          <p:cNvSpPr/>
          <p:nvPr/>
        </p:nvSpPr>
        <p:spPr>
          <a:xfrm>
            <a:off x="4288590" y="3166745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126" name="Oval 125"/>
          <p:cNvSpPr/>
          <p:nvPr/>
        </p:nvSpPr>
        <p:spPr>
          <a:xfrm>
            <a:off x="5538270" y="3166745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</a:p>
        </p:txBody>
      </p:sp>
      <p:cxnSp>
        <p:nvCxnSpPr>
          <p:cNvPr id="130" name="Straight Arrow Connector 129"/>
          <p:cNvCxnSpPr>
            <a:stCxn id="123" idx="5"/>
            <a:endCxn id="125" idx="2"/>
          </p:cNvCxnSpPr>
          <p:nvPr/>
        </p:nvCxnSpPr>
        <p:spPr>
          <a:xfrm>
            <a:off x="3636017" y="3121171"/>
            <a:ext cx="652573" cy="293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25" idx="6"/>
            <a:endCxn id="126" idx="2"/>
          </p:cNvCxnSpPr>
          <p:nvPr/>
        </p:nvCxnSpPr>
        <p:spPr>
          <a:xfrm>
            <a:off x="4815715" y="3414171"/>
            <a:ext cx="7225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84563" y="3330506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Ex4</a:t>
            </a:r>
          </a:p>
        </p:txBody>
      </p:sp>
      <p:cxnSp>
        <p:nvCxnSpPr>
          <p:cNvPr id="133" name="Straight Arrow Connector 132"/>
          <p:cNvCxnSpPr>
            <a:stCxn id="126" idx="6"/>
          </p:cNvCxnSpPr>
          <p:nvPr/>
        </p:nvCxnSpPr>
        <p:spPr>
          <a:xfrm>
            <a:off x="6065395" y="3414171"/>
            <a:ext cx="5127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407054" y="2019270"/>
            <a:ext cx="5731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v1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194656" y="3012848"/>
            <a:ext cx="5822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/>
              <a:t>Ex5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 flipH="1">
            <a:off x="2556608" y="3165973"/>
            <a:ext cx="664112" cy="54693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803377" y="3718310"/>
            <a:ext cx="1175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4819919" y="2451362"/>
            <a:ext cx="169171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194655" y="2050039"/>
            <a:ext cx="5132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Ex3</a:t>
            </a:r>
          </a:p>
        </p:txBody>
      </p:sp>
      <p:sp>
        <p:nvSpPr>
          <p:cNvPr id="148" name="Oval 147"/>
          <p:cNvSpPr/>
          <p:nvPr/>
        </p:nvSpPr>
        <p:spPr>
          <a:xfrm>
            <a:off x="1406994" y="1750741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cxnSp>
        <p:nvCxnSpPr>
          <p:cNvPr id="149" name="Straight Arrow Connector 148"/>
          <p:cNvCxnSpPr>
            <a:stCxn id="148" idx="6"/>
          </p:cNvCxnSpPr>
          <p:nvPr/>
        </p:nvCxnSpPr>
        <p:spPr>
          <a:xfrm>
            <a:off x="1934119" y="1998167"/>
            <a:ext cx="1266935" cy="7362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795993" y="2007794"/>
            <a:ext cx="6110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498511" y="1661755"/>
            <a:ext cx="63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777816" y="2906384"/>
            <a:ext cx="4283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/>
              <a:t>v5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923792" y="3083005"/>
            <a:ext cx="4283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/>
              <a:t>v6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514388" y="3193640"/>
            <a:ext cx="4058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v7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049835" y="1661754"/>
            <a:ext cx="5172364" cy="25315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570691" y="4661030"/>
            <a:ext cx="39749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the discretized experimental data: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Core reactions</a:t>
            </a:r>
            <a:r>
              <a:rPr lang="en-GB" dirty="0"/>
              <a:t>		Ex3, v7</a:t>
            </a:r>
            <a:br>
              <a:rPr lang="en-GB" dirty="0"/>
            </a:br>
            <a:r>
              <a:rPr lang="en-GB" sz="1400" dirty="0"/>
              <a:t>(forced to carry a flux)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Inactive reactions</a:t>
            </a:r>
            <a:r>
              <a:rPr lang="en-GB" dirty="0"/>
              <a:t>	v2</a:t>
            </a:r>
          </a:p>
          <a:p>
            <a:pPr lvl="1"/>
            <a:r>
              <a:rPr lang="en-GB" sz="1400" dirty="0"/>
              <a:t>(do not carry a flux)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/>
          <p:cNvSpPr txBox="1"/>
          <p:nvPr/>
        </p:nvSpPr>
        <p:spPr>
          <a:xfrm>
            <a:off x="7209913" y="1683125"/>
            <a:ext cx="42339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H</a:t>
            </a:r>
          </a:p>
          <a:p>
            <a:endParaRPr lang="de-DE" dirty="0"/>
          </a:p>
          <a:p>
            <a:r>
              <a:rPr lang="de-DE" dirty="0" err="1"/>
              <a:t>Constraint</a:t>
            </a:r>
            <a:r>
              <a:rPr lang="de-DE" dirty="0"/>
              <a:t>: </a:t>
            </a:r>
            <a:r>
              <a:rPr lang="de-DE" b="1" dirty="0" err="1"/>
              <a:t>maximize</a:t>
            </a:r>
            <a:r>
              <a:rPr lang="de-DE" b="1" dirty="0"/>
              <a:t> Ex5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Force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carry a </a:t>
            </a:r>
            <a:r>
              <a:rPr lang="de-DE" dirty="0" err="1"/>
              <a:t>flux</a:t>
            </a:r>
            <a:endParaRPr lang="de-DE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61</a:t>
            </a:fld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076199" y="3538350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</a:t>
            </a:r>
          </a:p>
        </p:txBody>
      </p:sp>
      <p:sp>
        <p:nvSpPr>
          <p:cNvPr id="123" name="Oval 122"/>
          <p:cNvSpPr/>
          <p:nvPr/>
        </p:nvSpPr>
        <p:spPr>
          <a:xfrm>
            <a:off x="3040702" y="2698788"/>
            <a:ext cx="69745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2B</a:t>
            </a:r>
          </a:p>
        </p:txBody>
      </p:sp>
      <p:sp>
        <p:nvSpPr>
          <p:cNvPr id="125" name="Oval 124"/>
          <p:cNvSpPr/>
          <p:nvPr/>
        </p:nvSpPr>
        <p:spPr>
          <a:xfrm>
            <a:off x="4288590" y="3166745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126" name="Oval 125"/>
          <p:cNvSpPr/>
          <p:nvPr/>
        </p:nvSpPr>
        <p:spPr>
          <a:xfrm>
            <a:off x="5538270" y="3166745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</a:p>
        </p:txBody>
      </p:sp>
      <p:cxnSp>
        <p:nvCxnSpPr>
          <p:cNvPr id="130" name="Straight Arrow Connector 129"/>
          <p:cNvCxnSpPr>
            <a:stCxn id="123" idx="5"/>
            <a:endCxn id="125" idx="2"/>
          </p:cNvCxnSpPr>
          <p:nvPr/>
        </p:nvCxnSpPr>
        <p:spPr>
          <a:xfrm>
            <a:off x="3636017" y="3121171"/>
            <a:ext cx="652573" cy="293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25" idx="6"/>
            <a:endCxn id="126" idx="2"/>
          </p:cNvCxnSpPr>
          <p:nvPr/>
        </p:nvCxnSpPr>
        <p:spPr>
          <a:xfrm>
            <a:off x="4815715" y="3414171"/>
            <a:ext cx="7225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84563" y="3330506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Ex4</a:t>
            </a:r>
          </a:p>
        </p:txBody>
      </p:sp>
      <p:cxnSp>
        <p:nvCxnSpPr>
          <p:cNvPr id="133" name="Straight Arrow Connector 132"/>
          <p:cNvCxnSpPr>
            <a:stCxn id="126" idx="6"/>
          </p:cNvCxnSpPr>
          <p:nvPr/>
        </p:nvCxnSpPr>
        <p:spPr>
          <a:xfrm>
            <a:off x="6065395" y="3414171"/>
            <a:ext cx="5127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407054" y="2019270"/>
            <a:ext cx="5731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v1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194656" y="3012848"/>
            <a:ext cx="5822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/>
              <a:t>Ex5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 flipH="1">
            <a:off x="2556608" y="3165973"/>
            <a:ext cx="664112" cy="54693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803377" y="3718310"/>
            <a:ext cx="11759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1406994" y="1750741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cxnSp>
        <p:nvCxnSpPr>
          <p:cNvPr id="149" name="Straight Arrow Connector 148"/>
          <p:cNvCxnSpPr>
            <a:stCxn id="148" idx="6"/>
          </p:cNvCxnSpPr>
          <p:nvPr/>
        </p:nvCxnSpPr>
        <p:spPr>
          <a:xfrm>
            <a:off x="1934119" y="1998167"/>
            <a:ext cx="1266935" cy="7362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795993" y="2007794"/>
            <a:ext cx="6110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498511" y="1661755"/>
            <a:ext cx="63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777816" y="2906384"/>
            <a:ext cx="4283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/>
              <a:t>v5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923792" y="3083005"/>
            <a:ext cx="4283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/>
              <a:t>v6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514388" y="3193640"/>
            <a:ext cx="4058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v7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049835" y="1661754"/>
            <a:ext cx="5172364" cy="25315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570691" y="4661030"/>
            <a:ext cx="39749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the discretized experimental data: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Core reactions</a:t>
            </a:r>
            <a:r>
              <a:rPr lang="en-GB" dirty="0"/>
              <a:t>		Ex3, v7</a:t>
            </a:r>
            <a:br>
              <a:rPr lang="en-GB" dirty="0"/>
            </a:br>
            <a:r>
              <a:rPr lang="en-GB" sz="1400" dirty="0"/>
              <a:t>(forced to carry a flux)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Inactive reactions</a:t>
            </a:r>
            <a:r>
              <a:rPr lang="en-GB" dirty="0"/>
              <a:t>	v2</a:t>
            </a:r>
          </a:p>
          <a:p>
            <a:pPr lvl="1"/>
            <a:r>
              <a:rPr lang="en-GB" sz="1400" dirty="0"/>
              <a:t>(do not carry a flux)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62"/>
          <p:cNvSpPr txBox="1"/>
          <p:nvPr/>
        </p:nvSpPr>
        <p:spPr>
          <a:xfrm>
            <a:off x="7209913" y="1683125"/>
            <a:ext cx="42339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Model</a:t>
            </a:r>
          </a:p>
          <a:p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Ex1</a:t>
            </a:r>
          </a:p>
          <a:p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: 	Ex3, Ex4, Ex5</a:t>
            </a:r>
          </a:p>
          <a:p>
            <a:r>
              <a:rPr lang="de-DE" dirty="0" err="1"/>
              <a:t>Metabolites</a:t>
            </a:r>
            <a:r>
              <a:rPr lang="de-DE" dirty="0"/>
              <a:t> 	A, B, C, D, E, H</a:t>
            </a:r>
          </a:p>
          <a:p>
            <a:endParaRPr lang="de-DE" dirty="0"/>
          </a:p>
          <a:p>
            <a:r>
              <a:rPr lang="de-DE" dirty="0" err="1"/>
              <a:t>Constraint</a:t>
            </a:r>
            <a:r>
              <a:rPr lang="de-DE" dirty="0"/>
              <a:t>: </a:t>
            </a:r>
            <a:r>
              <a:rPr lang="de-DE" b="1" dirty="0" err="1"/>
              <a:t>maximize</a:t>
            </a:r>
            <a:r>
              <a:rPr lang="de-DE" b="1" dirty="0"/>
              <a:t> Ex5</a:t>
            </a:r>
            <a:br>
              <a:rPr lang="de-DE" dirty="0"/>
            </a:b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62</a:t>
            </a:fld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076199" y="3538350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</a:t>
            </a:r>
          </a:p>
        </p:txBody>
      </p:sp>
      <p:sp>
        <p:nvSpPr>
          <p:cNvPr id="123" name="Oval 122"/>
          <p:cNvSpPr/>
          <p:nvPr/>
        </p:nvSpPr>
        <p:spPr>
          <a:xfrm>
            <a:off x="3040702" y="2698788"/>
            <a:ext cx="69745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2B</a:t>
            </a:r>
          </a:p>
        </p:txBody>
      </p:sp>
      <p:sp>
        <p:nvSpPr>
          <p:cNvPr id="125" name="Oval 124"/>
          <p:cNvSpPr/>
          <p:nvPr/>
        </p:nvSpPr>
        <p:spPr>
          <a:xfrm>
            <a:off x="4288590" y="3166745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126" name="Oval 125"/>
          <p:cNvSpPr/>
          <p:nvPr/>
        </p:nvSpPr>
        <p:spPr>
          <a:xfrm>
            <a:off x="5538270" y="3166745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</a:p>
        </p:txBody>
      </p:sp>
      <p:cxnSp>
        <p:nvCxnSpPr>
          <p:cNvPr id="130" name="Straight Arrow Connector 129"/>
          <p:cNvCxnSpPr>
            <a:stCxn id="123" idx="5"/>
            <a:endCxn id="125" idx="2"/>
          </p:cNvCxnSpPr>
          <p:nvPr/>
        </p:nvCxnSpPr>
        <p:spPr>
          <a:xfrm>
            <a:off x="3636017" y="3121171"/>
            <a:ext cx="652573" cy="293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25" idx="6"/>
            <a:endCxn id="126" idx="2"/>
          </p:cNvCxnSpPr>
          <p:nvPr/>
        </p:nvCxnSpPr>
        <p:spPr>
          <a:xfrm>
            <a:off x="4815715" y="3414171"/>
            <a:ext cx="7225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84563" y="3330506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Ex4</a:t>
            </a:r>
          </a:p>
        </p:txBody>
      </p:sp>
      <p:cxnSp>
        <p:nvCxnSpPr>
          <p:cNvPr id="133" name="Straight Arrow Connector 132"/>
          <p:cNvCxnSpPr>
            <a:stCxn id="126" idx="6"/>
          </p:cNvCxnSpPr>
          <p:nvPr/>
        </p:nvCxnSpPr>
        <p:spPr>
          <a:xfrm>
            <a:off x="6065395" y="3414171"/>
            <a:ext cx="5127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407054" y="2019270"/>
            <a:ext cx="5731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v1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194656" y="3012848"/>
            <a:ext cx="5822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/>
              <a:t>Ex5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 flipH="1">
            <a:off x="2556608" y="3165973"/>
            <a:ext cx="664112" cy="54693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803377" y="3718310"/>
            <a:ext cx="11759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1406994" y="1750741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cxnSp>
        <p:nvCxnSpPr>
          <p:cNvPr id="149" name="Straight Arrow Connector 148"/>
          <p:cNvCxnSpPr>
            <a:stCxn id="148" idx="6"/>
          </p:cNvCxnSpPr>
          <p:nvPr/>
        </p:nvCxnSpPr>
        <p:spPr>
          <a:xfrm>
            <a:off x="1934119" y="1998167"/>
            <a:ext cx="1266935" cy="7362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795993" y="2007794"/>
            <a:ext cx="6110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498511" y="1661755"/>
            <a:ext cx="63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777816" y="2906384"/>
            <a:ext cx="4283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/>
              <a:t>v5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923792" y="3083005"/>
            <a:ext cx="4283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/>
              <a:t>v6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514388" y="3193640"/>
            <a:ext cx="4058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v7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049835" y="1661754"/>
            <a:ext cx="5172364" cy="25315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570691" y="4661030"/>
            <a:ext cx="39749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the discretized experimental data: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Core reactions</a:t>
            </a:r>
            <a:r>
              <a:rPr lang="en-GB" dirty="0"/>
              <a:t>		Ex3, v7</a:t>
            </a:r>
            <a:br>
              <a:rPr lang="en-GB" dirty="0"/>
            </a:br>
            <a:r>
              <a:rPr lang="en-GB" sz="1400" dirty="0"/>
              <a:t>(forced to carry a flux)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Inactive reactions</a:t>
            </a:r>
            <a:r>
              <a:rPr lang="en-GB" dirty="0"/>
              <a:t>	v2</a:t>
            </a:r>
          </a:p>
          <a:p>
            <a:pPr lvl="1"/>
            <a:r>
              <a:rPr lang="en-GB" sz="1400" dirty="0"/>
              <a:t>(do not carry a flux)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660" y="2587943"/>
            <a:ext cx="10972800" cy="1143000"/>
          </a:xfrm>
        </p:spPr>
        <p:txBody>
          <a:bodyPr/>
          <a:lstStyle/>
          <a:p>
            <a:r>
              <a:rPr lang="de-DE" altLang="en-US" dirty="0" err="1"/>
              <a:t>Applications</a:t>
            </a:r>
            <a:endParaRPr lang="de-DE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10005 models were built using the FASTCORMICS RNA-</a:t>
            </a:r>
            <a:r>
              <a:rPr lang="en-GB" dirty="0" err="1"/>
              <a:t>seq</a:t>
            </a:r>
            <a:r>
              <a:rPr lang="en-GB" dirty="0"/>
              <a:t>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20862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TCGA dataset contains 10005 RNA-</a:t>
            </a:r>
            <a:r>
              <a:rPr lang="en-GB" dirty="0" err="1"/>
              <a:t>seq</a:t>
            </a:r>
            <a:r>
              <a:rPr lang="en-GB" dirty="0"/>
              <a:t> samples across 24 cancer types</a:t>
            </a:r>
          </a:p>
          <a:p>
            <a:endParaRPr lang="en-GB" dirty="0"/>
          </a:p>
          <a:p>
            <a:r>
              <a:rPr lang="en-GB" dirty="0"/>
              <a:t>All 10005 models were built in less than 5 days on an ordinary computer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  <p:graphicFrame>
        <p:nvGraphicFramePr>
          <p:cNvPr id="12" name="Content Placeholder 9"/>
          <p:cNvGraphicFramePr>
            <a:graphicFrameLocks noGrp="1"/>
          </p:cNvGraphicFramePr>
          <p:nvPr>
            <p:ph sz="half" idx="4294967295"/>
          </p:nvPr>
        </p:nvGraphicFramePr>
        <p:xfrm>
          <a:off x="70104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/>
          <p:cNvSpPr>
            <a:spLocks noGrp="1"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965200" y="492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4000" dirty="0"/>
          </a:p>
        </p:txBody>
      </p:sp>
      <p:sp>
        <p:nvSpPr>
          <p:cNvPr id="14" name="TextBox 11"/>
          <p:cNvSpPr txBox="1"/>
          <p:nvPr/>
        </p:nvSpPr>
        <p:spPr>
          <a:xfrm>
            <a:off x="6414770" y="6344850"/>
            <a:ext cx="4541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LU" sz="1200" dirty="0"/>
              <a:t>FASTCORMICS </a:t>
            </a:r>
            <a:r>
              <a:rPr lang="fr-LU" sz="1200" dirty="0" err="1"/>
              <a:t>RNAseq</a:t>
            </a:r>
            <a:r>
              <a:rPr lang="fr-LU" sz="1200" dirty="0"/>
              <a:t>: Pires Pacheco et </a:t>
            </a:r>
            <a:r>
              <a:rPr lang="fr-LU" sz="1200" i="1" dirty="0"/>
              <a:t>al</a:t>
            </a:r>
            <a:r>
              <a:rPr lang="fr-LU" sz="1200" dirty="0"/>
              <a:t>, in </a:t>
            </a:r>
            <a:r>
              <a:rPr lang="fr-LU" sz="1200" dirty="0" err="1"/>
              <a:t>preparation</a:t>
            </a:r>
            <a:endParaRPr lang="en-US" sz="12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Machine learning approach:</a:t>
            </a:r>
            <a:br>
              <a:rPr lang="de-DE" altLang="en-US"/>
            </a:br>
            <a:r>
              <a:rPr lang="de-DE" altLang="en-US"/>
              <a:t>feature selection</a:t>
            </a:r>
            <a:endParaRPr lang="de-DE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8009" y="2176146"/>
            <a:ext cx="4861981" cy="365029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69589" y="2768668"/>
            <a:ext cx="2395471" cy="239547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65</a:t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872220" y="2209165"/>
            <a:ext cx="1419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2400" b="1">
                <a:solidFill>
                  <a:schemeClr val="accent1"/>
                </a:solidFill>
              </a:rPr>
              <a:t>Validation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the minimum information needed to segregate between healthy and cancer?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66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961389" y="174625"/>
            <a:ext cx="105209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noProof="0" dirty="0"/>
          </a:p>
        </p:txBody>
      </p:sp>
      <p:grpSp>
        <p:nvGrpSpPr>
          <p:cNvPr id="6" name="Group 5"/>
          <p:cNvGrpSpPr/>
          <p:nvPr/>
        </p:nvGrpSpPr>
        <p:grpSpPr>
          <a:xfrm>
            <a:off x="6783721" y="2120576"/>
            <a:ext cx="4865377" cy="3809523"/>
            <a:chOff x="6783721" y="2120576"/>
            <a:chExt cx="4865377" cy="3809523"/>
          </a:xfrm>
        </p:grpSpPr>
        <p:sp>
          <p:nvSpPr>
            <p:cNvPr id="48" name="Rectangle 47"/>
            <p:cNvSpPr/>
            <p:nvPr/>
          </p:nvSpPr>
          <p:spPr>
            <a:xfrm>
              <a:off x="8498757" y="2120576"/>
              <a:ext cx="1412240" cy="143256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LU" sz="2400" dirty="0">
                <a:solidFill>
                  <a:schemeClr val="tx1"/>
                </a:solidFill>
              </a:endParaRPr>
            </a:p>
            <a:p>
              <a:pPr algn="ctr"/>
              <a:r>
                <a:rPr lang="de-LU" dirty="0">
                  <a:solidFill>
                    <a:schemeClr val="tx1"/>
                  </a:solidFill>
                </a:rPr>
                <a:t>True Positives</a:t>
              </a:r>
            </a:p>
            <a:p>
              <a:pPr algn="ctr"/>
              <a:r>
                <a:rPr lang="de-LU" sz="2400" dirty="0">
                  <a:solidFill>
                    <a:schemeClr val="tx1"/>
                  </a:solidFill>
                </a:rPr>
                <a:t>97.3 %</a:t>
              </a:r>
            </a:p>
            <a:p>
              <a:pPr algn="ctr"/>
              <a:endParaRPr lang="en-GB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961797" y="2120576"/>
              <a:ext cx="1412240" cy="1432560"/>
            </a:xfrm>
            <a:prstGeom prst="rect">
              <a:avLst/>
            </a:prstGeom>
            <a:solidFill>
              <a:srgbClr val="FF006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LU" dirty="0">
                  <a:solidFill>
                    <a:schemeClr val="tx1"/>
                  </a:solidFill>
                </a:rPr>
                <a:t>False</a:t>
              </a:r>
            </a:p>
            <a:p>
              <a:pPr algn="ctr"/>
              <a:r>
                <a:rPr lang="de-LU" dirty="0">
                  <a:solidFill>
                    <a:schemeClr val="tx1"/>
                  </a:solidFill>
                </a:rPr>
                <a:t>Negatives</a:t>
              </a:r>
              <a:endParaRPr lang="de-LU" sz="2300" dirty="0">
                <a:solidFill>
                  <a:schemeClr val="tx1"/>
                </a:solidFill>
              </a:endParaRPr>
            </a:p>
            <a:p>
              <a:pPr algn="ctr"/>
              <a:r>
                <a:rPr lang="de-LU" sz="2400" dirty="0">
                  <a:solidFill>
                    <a:schemeClr val="tx1"/>
                  </a:solidFill>
                </a:rPr>
                <a:t>2.4%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498757" y="3624256"/>
              <a:ext cx="1412240" cy="1432560"/>
            </a:xfrm>
            <a:prstGeom prst="rect">
              <a:avLst/>
            </a:prstGeom>
            <a:solidFill>
              <a:srgbClr val="FF006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LU" dirty="0">
                  <a:solidFill>
                    <a:schemeClr val="tx1"/>
                  </a:solidFill>
                </a:rPr>
                <a:t>False Positives</a:t>
              </a:r>
            </a:p>
            <a:p>
              <a:pPr algn="ctr"/>
              <a:r>
                <a:rPr lang="de-LU" sz="2400" dirty="0">
                  <a:solidFill>
                    <a:schemeClr val="tx1"/>
                  </a:solidFill>
                </a:rPr>
                <a:t>4%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971957" y="3614096"/>
              <a:ext cx="1412240" cy="1432560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LU" dirty="0">
                  <a:solidFill>
                    <a:schemeClr val="tx1"/>
                  </a:solidFill>
                </a:rPr>
                <a:t>True Negatives</a:t>
              </a:r>
            </a:p>
            <a:p>
              <a:pPr algn="ctr"/>
              <a:r>
                <a:rPr lang="de-LU" sz="2400" dirty="0">
                  <a:solidFill>
                    <a:schemeClr val="tx1"/>
                  </a:solidFill>
                </a:rPr>
                <a:t>96%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50373" y="4140481"/>
              <a:ext cx="1139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LU" sz="2000" dirty="0"/>
                <a:t>Healthy</a:t>
              </a:r>
              <a:endParaRPr lang="en-GB" sz="2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31653" y="2606321"/>
              <a:ext cx="1139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LU" sz="2000" dirty="0"/>
                <a:t>LIHC</a:t>
              </a:r>
              <a:endParaRPr lang="en-GB" sz="2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954053" y="5127936"/>
              <a:ext cx="1139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LU" sz="2000" dirty="0"/>
                <a:t>LIHC</a:t>
              </a:r>
              <a:endParaRPr lang="en-GB" sz="2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108165" y="5127936"/>
              <a:ext cx="1139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LU" sz="2000" dirty="0"/>
                <a:t>Healthy</a:t>
              </a:r>
              <a:endParaRPr lang="en-GB" sz="2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665041" y="5468434"/>
              <a:ext cx="2984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LU" sz="2400" b="1" dirty="0" err="1"/>
                <a:t>Predicted</a:t>
              </a:r>
              <a:r>
                <a:rPr lang="de-LU" sz="2400" b="1" dirty="0"/>
                <a:t> </a:t>
              </a:r>
              <a:r>
                <a:rPr lang="de-LU" sz="2400" b="1" dirty="0" err="1"/>
                <a:t>class</a:t>
              </a:r>
              <a:endParaRPr lang="en-GB" sz="24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83721" y="3368470"/>
              <a:ext cx="1457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LU" sz="2400" b="1" dirty="0" err="1"/>
                <a:t>True</a:t>
              </a:r>
              <a:r>
                <a:rPr lang="fr-LU" sz="2400" b="1" dirty="0"/>
                <a:t> Class</a:t>
              </a:r>
              <a:endParaRPr lang="en-US" sz="2400" b="1" dirty="0"/>
            </a:p>
          </p:txBody>
        </p:sp>
      </p:grpSp>
      <p:sp>
        <p:nvSpPr>
          <p:cNvPr id="19" name="TextBox 45"/>
          <p:cNvSpPr txBox="1"/>
          <p:nvPr/>
        </p:nvSpPr>
        <p:spPr>
          <a:xfrm>
            <a:off x="7253608" y="6444327"/>
            <a:ext cx="40335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LU" sz="1200" dirty="0"/>
              <a:t>FASTCORMICS </a:t>
            </a:r>
            <a:r>
              <a:rPr lang="fr-LU" sz="1200" dirty="0" err="1"/>
              <a:t>RNAseq</a:t>
            </a:r>
            <a:r>
              <a:rPr lang="fr-LU" sz="1200" dirty="0"/>
              <a:t>: Pires Pacheco et </a:t>
            </a:r>
            <a:r>
              <a:rPr lang="fr-LU" sz="1200" i="1" dirty="0"/>
              <a:t>al</a:t>
            </a:r>
            <a:r>
              <a:rPr lang="fr-LU" sz="1200" dirty="0"/>
              <a:t>, </a:t>
            </a:r>
            <a:r>
              <a:rPr lang="de-DE" altLang="fr-LU" sz="1200" dirty="0"/>
              <a:t>submitted</a:t>
            </a:r>
          </a:p>
        </p:txBody>
      </p:sp>
      <p:pic>
        <p:nvPicPr>
          <p:cNvPr id="21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t="6591" b="12853"/>
          <a:stretch>
            <a:fillRect/>
          </a:stretch>
        </p:blipFill>
        <p:spPr>
          <a:xfrm>
            <a:off x="1250363" y="2240074"/>
            <a:ext cx="4790940" cy="350802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1" y="1941711"/>
            <a:ext cx="5350038" cy="37349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3"/>
          <p:cNvSpPr txBox="1"/>
          <p:nvPr/>
        </p:nvSpPr>
        <p:spPr>
          <a:xfrm>
            <a:off x="2160104" y="4100725"/>
            <a:ext cx="25311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LU" dirty="0" err="1"/>
              <a:t>Feature</a:t>
            </a:r>
            <a:r>
              <a:rPr lang="fr-LU" dirty="0"/>
              <a:t> engineering</a:t>
            </a:r>
            <a:endParaRPr 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9423330" y="1500496"/>
            <a:ext cx="1552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LU" sz="2400" dirty="0"/>
              <a:t>ACC 97.7%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i="1" dirty="0"/>
              <a:t>In silico</a:t>
            </a:r>
            <a:r>
              <a:rPr lang="de-DE" altLang="en-US" dirty="0"/>
              <a:t> </a:t>
            </a:r>
            <a:r>
              <a:rPr lang="de-DE" altLang="en-US" dirty="0" err="1"/>
              <a:t>gene</a:t>
            </a:r>
            <a:r>
              <a:rPr lang="de-DE" altLang="en-US" dirty="0"/>
              <a:t> </a:t>
            </a:r>
            <a:r>
              <a:rPr lang="de-DE" altLang="en-US" dirty="0" err="1"/>
              <a:t>knockouts</a:t>
            </a:r>
            <a:endParaRPr lang="de-DE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r="24987"/>
          <a:stretch>
            <a:fillRect/>
          </a:stretch>
        </p:blipFill>
        <p:spPr>
          <a:xfrm>
            <a:off x="1720215" y="2360295"/>
            <a:ext cx="1830070" cy="137287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656205" y="3933190"/>
            <a:ext cx="567690" cy="295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53335" y="2553335"/>
            <a:ext cx="67056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2656205" y="2901315"/>
            <a:ext cx="602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AND</a:t>
            </a:r>
          </a:p>
        </p:txBody>
      </p:sp>
      <p:sp>
        <p:nvSpPr>
          <p:cNvPr id="61" name="Oval 60"/>
          <p:cNvSpPr/>
          <p:nvPr/>
        </p:nvSpPr>
        <p:spPr>
          <a:xfrm>
            <a:off x="950526" y="5091907"/>
            <a:ext cx="69745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2A</a:t>
            </a:r>
          </a:p>
        </p:txBody>
      </p:sp>
      <p:sp>
        <p:nvSpPr>
          <p:cNvPr id="62" name="Oval 61"/>
          <p:cNvSpPr/>
          <p:nvPr/>
        </p:nvSpPr>
        <p:spPr>
          <a:xfrm>
            <a:off x="2198414" y="4597055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63" name="Oval 62"/>
          <p:cNvSpPr/>
          <p:nvPr/>
        </p:nvSpPr>
        <p:spPr>
          <a:xfrm>
            <a:off x="2198414" y="5559864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4" name="Oval 63"/>
          <p:cNvSpPr/>
          <p:nvPr/>
        </p:nvSpPr>
        <p:spPr>
          <a:xfrm>
            <a:off x="3448094" y="5559864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614425" y="5339968"/>
            <a:ext cx="3676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679432" y="5019293"/>
            <a:ext cx="628015" cy="32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577292" y="5514290"/>
            <a:ext cx="652780" cy="29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3" idx="6"/>
            <a:endCxn id="64" idx="2"/>
          </p:cNvCxnSpPr>
          <p:nvPr/>
        </p:nvCxnSpPr>
        <p:spPr>
          <a:xfrm>
            <a:off x="2725539" y="5807925"/>
            <a:ext cx="7226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4" idx="6"/>
          </p:cNvCxnSpPr>
          <p:nvPr/>
        </p:nvCxnSpPr>
        <p:spPr>
          <a:xfrm>
            <a:off x="3975219" y="5807925"/>
            <a:ext cx="512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16"/>
          <p:cNvSpPr txBox="1"/>
          <p:nvPr/>
        </p:nvSpPr>
        <p:spPr>
          <a:xfrm>
            <a:off x="627180" y="541822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v1</a:t>
            </a:r>
          </a:p>
        </p:txBody>
      </p:sp>
      <p:sp>
        <p:nvSpPr>
          <p:cNvPr id="73" name="TextBox 17"/>
          <p:cNvSpPr txBox="1"/>
          <p:nvPr/>
        </p:nvSpPr>
        <p:spPr>
          <a:xfrm>
            <a:off x="1720257" y="472257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v2</a:t>
            </a:r>
          </a:p>
        </p:txBody>
      </p:sp>
      <p:sp>
        <p:nvSpPr>
          <p:cNvPr id="74" name="TextBox 18"/>
          <p:cNvSpPr txBox="1"/>
          <p:nvPr/>
        </p:nvSpPr>
        <p:spPr>
          <a:xfrm>
            <a:off x="1616884" y="56853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v3</a:t>
            </a:r>
          </a:p>
        </p:txBody>
      </p:sp>
      <p:sp>
        <p:nvSpPr>
          <p:cNvPr id="75" name="TextBox 20"/>
          <p:cNvSpPr txBox="1"/>
          <p:nvPr/>
        </p:nvSpPr>
        <p:spPr>
          <a:xfrm>
            <a:off x="2836644" y="577142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v4</a:t>
            </a:r>
          </a:p>
        </p:txBody>
      </p:sp>
      <p:sp>
        <p:nvSpPr>
          <p:cNvPr id="76" name="TextBox 21"/>
          <p:cNvSpPr txBox="1"/>
          <p:nvPr/>
        </p:nvSpPr>
        <p:spPr>
          <a:xfrm>
            <a:off x="4038857" y="543257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Ex3</a:t>
            </a:r>
          </a:p>
        </p:txBody>
      </p:sp>
      <p:sp>
        <p:nvSpPr>
          <p:cNvPr id="77" name="Oval 76"/>
          <p:cNvSpPr/>
          <p:nvPr/>
        </p:nvSpPr>
        <p:spPr>
          <a:xfrm>
            <a:off x="3550329" y="4595934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78" name="Straight Arrow Connector 77"/>
          <p:cNvCxnSpPr>
            <a:stCxn id="77" idx="6"/>
          </p:cNvCxnSpPr>
          <p:nvPr/>
        </p:nvCxnSpPr>
        <p:spPr>
          <a:xfrm>
            <a:off x="4077454" y="4843995"/>
            <a:ext cx="512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21"/>
          <p:cNvSpPr txBox="1"/>
          <p:nvPr/>
        </p:nvSpPr>
        <p:spPr>
          <a:xfrm>
            <a:off x="4141092" y="4468649"/>
            <a:ext cx="1290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 no biomass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2756871" y="4843780"/>
            <a:ext cx="824865" cy="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rcRect r="24987"/>
          <a:stretch>
            <a:fillRect/>
          </a:stretch>
        </p:blipFill>
        <p:spPr>
          <a:xfrm>
            <a:off x="7877810" y="2030095"/>
            <a:ext cx="1830070" cy="1372870"/>
          </a:xfrm>
          <a:prstGeom prst="rect">
            <a:avLst/>
          </a:prstGeom>
        </p:spPr>
      </p:pic>
      <p:sp>
        <p:nvSpPr>
          <p:cNvPr id="82" name="Down Arrow 81"/>
          <p:cNvSpPr/>
          <p:nvPr/>
        </p:nvSpPr>
        <p:spPr>
          <a:xfrm>
            <a:off x="8813800" y="3602990"/>
            <a:ext cx="567690" cy="295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710930" y="2223135"/>
            <a:ext cx="67056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 Box 83"/>
          <p:cNvSpPr txBox="1"/>
          <p:nvPr/>
        </p:nvSpPr>
        <p:spPr>
          <a:xfrm>
            <a:off x="8813800" y="2571115"/>
            <a:ext cx="602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AND</a:t>
            </a:r>
          </a:p>
        </p:txBody>
      </p:sp>
      <p:sp>
        <p:nvSpPr>
          <p:cNvPr id="85" name="Oval 84"/>
          <p:cNvSpPr/>
          <p:nvPr/>
        </p:nvSpPr>
        <p:spPr>
          <a:xfrm>
            <a:off x="7108121" y="4761707"/>
            <a:ext cx="69745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2A</a:t>
            </a:r>
          </a:p>
        </p:txBody>
      </p:sp>
      <p:sp>
        <p:nvSpPr>
          <p:cNvPr id="86" name="Oval 85"/>
          <p:cNvSpPr/>
          <p:nvPr/>
        </p:nvSpPr>
        <p:spPr>
          <a:xfrm>
            <a:off x="8356009" y="4266855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87" name="Oval 86"/>
          <p:cNvSpPr/>
          <p:nvPr/>
        </p:nvSpPr>
        <p:spPr>
          <a:xfrm>
            <a:off x="8356009" y="5229664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88" name="Oval 87"/>
          <p:cNvSpPr/>
          <p:nvPr/>
        </p:nvSpPr>
        <p:spPr>
          <a:xfrm>
            <a:off x="9605689" y="5229664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89" name="Straight Arrow Connector 88"/>
          <p:cNvCxnSpPr>
            <a:endCxn id="85" idx="2"/>
          </p:cNvCxnSpPr>
          <p:nvPr/>
        </p:nvCxnSpPr>
        <p:spPr>
          <a:xfrm>
            <a:off x="6740569" y="5009768"/>
            <a:ext cx="3676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6"/>
            <a:endCxn id="86" idx="3"/>
          </p:cNvCxnSpPr>
          <p:nvPr/>
        </p:nvCxnSpPr>
        <p:spPr>
          <a:xfrm flipV="1">
            <a:off x="7805576" y="4689093"/>
            <a:ext cx="628015" cy="32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5"/>
            <a:endCxn id="87" idx="2"/>
          </p:cNvCxnSpPr>
          <p:nvPr/>
        </p:nvCxnSpPr>
        <p:spPr>
          <a:xfrm>
            <a:off x="7703436" y="5184090"/>
            <a:ext cx="652780" cy="29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7" idx="6"/>
            <a:endCxn id="88" idx="2"/>
          </p:cNvCxnSpPr>
          <p:nvPr/>
        </p:nvCxnSpPr>
        <p:spPr>
          <a:xfrm>
            <a:off x="8883134" y="5477725"/>
            <a:ext cx="7226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8" idx="6"/>
          </p:cNvCxnSpPr>
          <p:nvPr/>
        </p:nvCxnSpPr>
        <p:spPr>
          <a:xfrm>
            <a:off x="10132814" y="5477725"/>
            <a:ext cx="512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16"/>
          <p:cNvSpPr txBox="1"/>
          <p:nvPr/>
        </p:nvSpPr>
        <p:spPr>
          <a:xfrm>
            <a:off x="6784775" y="508802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v1</a:t>
            </a:r>
          </a:p>
        </p:txBody>
      </p:sp>
      <p:sp>
        <p:nvSpPr>
          <p:cNvPr id="95" name="TextBox 17"/>
          <p:cNvSpPr txBox="1"/>
          <p:nvPr/>
        </p:nvSpPr>
        <p:spPr>
          <a:xfrm>
            <a:off x="7877852" y="439237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v2</a:t>
            </a:r>
          </a:p>
        </p:txBody>
      </p:sp>
      <p:sp>
        <p:nvSpPr>
          <p:cNvPr id="96" name="TextBox 18"/>
          <p:cNvSpPr txBox="1"/>
          <p:nvPr/>
        </p:nvSpPr>
        <p:spPr>
          <a:xfrm>
            <a:off x="7774479" y="53551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v3</a:t>
            </a:r>
          </a:p>
        </p:txBody>
      </p:sp>
      <p:sp>
        <p:nvSpPr>
          <p:cNvPr id="97" name="TextBox 20"/>
          <p:cNvSpPr txBox="1"/>
          <p:nvPr/>
        </p:nvSpPr>
        <p:spPr>
          <a:xfrm>
            <a:off x="8994239" y="544122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v4</a:t>
            </a:r>
          </a:p>
        </p:txBody>
      </p:sp>
      <p:sp>
        <p:nvSpPr>
          <p:cNvPr id="98" name="TextBox 21"/>
          <p:cNvSpPr txBox="1"/>
          <p:nvPr/>
        </p:nvSpPr>
        <p:spPr>
          <a:xfrm>
            <a:off x="10196452" y="510237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Ex3</a:t>
            </a:r>
          </a:p>
        </p:txBody>
      </p:sp>
      <p:sp>
        <p:nvSpPr>
          <p:cNvPr id="99" name="Oval 98"/>
          <p:cNvSpPr/>
          <p:nvPr/>
        </p:nvSpPr>
        <p:spPr>
          <a:xfrm>
            <a:off x="9707924" y="4265734"/>
            <a:ext cx="527125" cy="494852"/>
          </a:xfrm>
          <a:prstGeom prst="ellipse">
            <a:avLst/>
          </a:prstGeom>
          <a:solidFill>
            <a:srgbClr val="8C34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100" name="Straight Arrow Connector 99"/>
          <p:cNvCxnSpPr>
            <a:stCxn id="99" idx="6"/>
          </p:cNvCxnSpPr>
          <p:nvPr/>
        </p:nvCxnSpPr>
        <p:spPr>
          <a:xfrm>
            <a:off x="10235049" y="4513795"/>
            <a:ext cx="512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21"/>
          <p:cNvSpPr txBox="1"/>
          <p:nvPr/>
        </p:nvSpPr>
        <p:spPr>
          <a:xfrm>
            <a:off x="10298687" y="4138449"/>
            <a:ext cx="947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biomass</a:t>
            </a:r>
          </a:p>
        </p:txBody>
      </p:sp>
      <p:cxnSp>
        <p:nvCxnSpPr>
          <p:cNvPr id="102" name="Straight Arrow Connector 101"/>
          <p:cNvCxnSpPr>
            <a:stCxn id="86" idx="6"/>
            <a:endCxn id="99" idx="2"/>
          </p:cNvCxnSpPr>
          <p:nvPr/>
        </p:nvCxnSpPr>
        <p:spPr>
          <a:xfrm flipV="1">
            <a:off x="8883015" y="4513580"/>
            <a:ext cx="824865" cy="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0"/>
          </p:cNvCxnSpPr>
          <p:nvPr/>
        </p:nvCxnSpPr>
        <p:spPr>
          <a:xfrm flipV="1">
            <a:off x="9869170" y="4745355"/>
            <a:ext cx="46990" cy="4845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 Box 103"/>
          <p:cNvSpPr txBox="1"/>
          <p:nvPr/>
        </p:nvSpPr>
        <p:spPr>
          <a:xfrm>
            <a:off x="2881630" y="4266565"/>
            <a:ext cx="566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6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Text Box 104"/>
          <p:cNvSpPr txBox="1"/>
          <p:nvPr/>
        </p:nvSpPr>
        <p:spPr>
          <a:xfrm>
            <a:off x="8994140" y="3933190"/>
            <a:ext cx="566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6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6" name="Text Box 105"/>
          <p:cNvSpPr txBox="1"/>
          <p:nvPr/>
        </p:nvSpPr>
        <p:spPr>
          <a:xfrm>
            <a:off x="3258820" y="4227830"/>
            <a:ext cx="1791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ub and lb set to 0</a:t>
            </a:r>
          </a:p>
        </p:txBody>
      </p:sp>
      <p:sp>
        <p:nvSpPr>
          <p:cNvPr id="107" name="Text Box 106"/>
          <p:cNvSpPr txBox="1"/>
          <p:nvPr/>
        </p:nvSpPr>
        <p:spPr>
          <a:xfrm>
            <a:off x="3223895" y="2718435"/>
            <a:ext cx="566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6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8" name="Text Box 107"/>
          <p:cNvSpPr txBox="1"/>
          <p:nvPr/>
        </p:nvSpPr>
        <p:spPr>
          <a:xfrm>
            <a:off x="9141460" y="2388235"/>
            <a:ext cx="566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6000">
                <a:solidFill>
                  <a:srgbClr val="FF0000"/>
                </a:solidFill>
              </a:rPr>
              <a:t>x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184188" y="5517656"/>
            <a:ext cx="2525509" cy="1036389"/>
            <a:chOff x="9303757" y="5437219"/>
            <a:chExt cx="2525509" cy="1036389"/>
          </a:xfrm>
        </p:grpSpPr>
        <p:sp>
          <p:nvSpPr>
            <p:cNvPr id="36" name="Oval 35"/>
            <p:cNvSpPr/>
            <p:nvPr/>
          </p:nvSpPr>
          <p:spPr>
            <a:xfrm>
              <a:off x="9318326" y="5441885"/>
              <a:ext cx="360000" cy="36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26896" y="5437219"/>
              <a:ext cx="1220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Metabolite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9303757" y="5946696"/>
              <a:ext cx="374569" cy="13049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9726896" y="5827277"/>
              <a:ext cx="21023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Reaction flux</a:t>
              </a:r>
              <a:br>
                <a:rPr lang="en-GB" dirty="0"/>
              </a:br>
              <a:r>
                <a:rPr lang="en-GB" dirty="0"/>
                <a:t>(regulated by genes)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/>
              <a:t>In silico </a:t>
            </a:r>
            <a:r>
              <a:rPr lang="en-GB"/>
              <a:t>gene knockouts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86781" y="1825625"/>
            <a:ext cx="5181600" cy="4351338"/>
          </a:xfrm>
        </p:spPr>
        <p:txBody>
          <a:bodyPr/>
          <a:lstStyle/>
          <a:p>
            <a:r>
              <a:rPr lang="en-US"/>
              <a:t>Healthy cell pathway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/>
              <a:t>Cancer cell pathway</a:t>
            </a:r>
          </a:p>
          <a:p>
            <a:pPr lvl="1"/>
            <a:r>
              <a:rPr lang="en-US"/>
              <a:t>alternative 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77B1-FB14-4CB9-AAA4-8F89F751D2C9}" type="slidenum">
              <a:rPr lang="en-US" smtClean="0"/>
              <a:t>68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473200" y="3916460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1" name="Oval 10"/>
          <p:cNvSpPr/>
          <p:nvPr/>
        </p:nvSpPr>
        <p:spPr>
          <a:xfrm>
            <a:off x="2559050" y="3232860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2" name="Oval 11"/>
          <p:cNvSpPr/>
          <p:nvPr/>
        </p:nvSpPr>
        <p:spPr>
          <a:xfrm>
            <a:off x="3644900" y="3916460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3" name="Oval 12"/>
          <p:cNvSpPr/>
          <p:nvPr/>
        </p:nvSpPr>
        <p:spPr>
          <a:xfrm>
            <a:off x="2559050" y="4597135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0" name="Straight Arrow Connector 9"/>
          <p:cNvCxnSpPr>
            <a:stCxn id="3" idx="7"/>
            <a:endCxn id="11" idx="2"/>
          </p:cNvCxnSpPr>
          <p:nvPr/>
        </p:nvCxnSpPr>
        <p:spPr>
          <a:xfrm flipV="1">
            <a:off x="1780479" y="3412860"/>
            <a:ext cx="778571" cy="55632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6"/>
            <a:endCxn id="12" idx="1"/>
          </p:cNvCxnSpPr>
          <p:nvPr/>
        </p:nvCxnSpPr>
        <p:spPr>
          <a:xfrm>
            <a:off x="2919050" y="3412860"/>
            <a:ext cx="778571" cy="55632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" idx="5"/>
            <a:endCxn id="13" idx="2"/>
          </p:cNvCxnSpPr>
          <p:nvPr/>
        </p:nvCxnSpPr>
        <p:spPr>
          <a:xfrm>
            <a:off x="1780479" y="4223739"/>
            <a:ext cx="778571" cy="55339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6"/>
            <a:endCxn id="12" idx="3"/>
          </p:cNvCxnSpPr>
          <p:nvPr/>
        </p:nvCxnSpPr>
        <p:spPr>
          <a:xfrm flipV="1">
            <a:off x="2919050" y="4223739"/>
            <a:ext cx="778571" cy="55339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" idx="2"/>
          </p:cNvCxnSpPr>
          <p:nvPr/>
        </p:nvCxnSpPr>
        <p:spPr>
          <a:xfrm>
            <a:off x="835025" y="4096460"/>
            <a:ext cx="638175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6"/>
          </p:cNvCxnSpPr>
          <p:nvPr/>
        </p:nvCxnSpPr>
        <p:spPr>
          <a:xfrm>
            <a:off x="4004900" y="4096460"/>
            <a:ext cx="602025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7951413" y="3916460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49" name="Oval 48"/>
          <p:cNvSpPr/>
          <p:nvPr/>
        </p:nvSpPr>
        <p:spPr>
          <a:xfrm>
            <a:off x="10123113" y="3916460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50" name="Oval 49"/>
          <p:cNvSpPr/>
          <p:nvPr/>
        </p:nvSpPr>
        <p:spPr>
          <a:xfrm>
            <a:off x="9037263" y="4597135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53" name="Straight Arrow Connector 52"/>
          <p:cNvCxnSpPr>
            <a:stCxn id="47" idx="5"/>
            <a:endCxn id="50" idx="2"/>
          </p:cNvCxnSpPr>
          <p:nvPr/>
        </p:nvCxnSpPr>
        <p:spPr>
          <a:xfrm>
            <a:off x="8258692" y="4223739"/>
            <a:ext cx="778571" cy="553396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6"/>
            <a:endCxn id="49" idx="3"/>
          </p:cNvCxnSpPr>
          <p:nvPr/>
        </p:nvCxnSpPr>
        <p:spPr>
          <a:xfrm flipV="1">
            <a:off x="9397263" y="4223739"/>
            <a:ext cx="778571" cy="553396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7" idx="2"/>
          </p:cNvCxnSpPr>
          <p:nvPr/>
        </p:nvCxnSpPr>
        <p:spPr>
          <a:xfrm>
            <a:off x="7313238" y="4096460"/>
            <a:ext cx="638175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9" idx="6"/>
          </p:cNvCxnSpPr>
          <p:nvPr/>
        </p:nvCxnSpPr>
        <p:spPr>
          <a:xfrm>
            <a:off x="10483113" y="4096460"/>
            <a:ext cx="602025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ultiplication Sign 29"/>
          <p:cNvSpPr/>
          <p:nvPr/>
        </p:nvSpPr>
        <p:spPr>
          <a:xfrm>
            <a:off x="1741084" y="4003229"/>
            <a:ext cx="774700" cy="9001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peech Bubble: Oval 30"/>
          <p:cNvSpPr/>
          <p:nvPr/>
        </p:nvSpPr>
        <p:spPr>
          <a:xfrm>
            <a:off x="173650" y="5195359"/>
            <a:ext cx="1807550" cy="864657"/>
          </a:xfrm>
          <a:prstGeom prst="wedgeEllipseCallout">
            <a:avLst>
              <a:gd name="adj1" fmla="val 44854"/>
              <a:gd name="adj2" fmla="val -113987"/>
            </a:avLst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 deletion</a:t>
            </a:r>
          </a:p>
        </p:txBody>
      </p:sp>
      <p:sp>
        <p:nvSpPr>
          <p:cNvPr id="32" name="Multiplication Sign 31"/>
          <p:cNvSpPr/>
          <p:nvPr/>
        </p:nvSpPr>
        <p:spPr>
          <a:xfrm>
            <a:off x="8186363" y="4001294"/>
            <a:ext cx="774700" cy="9001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ication Sign 35"/>
          <p:cNvSpPr/>
          <p:nvPr/>
        </p:nvSpPr>
        <p:spPr>
          <a:xfrm>
            <a:off x="10434263" y="3676718"/>
            <a:ext cx="774700" cy="900112"/>
          </a:xfrm>
          <a:prstGeom prst="mathMultiply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peech Bubble: Oval 36"/>
          <p:cNvSpPr/>
          <p:nvPr/>
        </p:nvSpPr>
        <p:spPr>
          <a:xfrm>
            <a:off x="10262659" y="2502976"/>
            <a:ext cx="1693250" cy="744337"/>
          </a:xfrm>
          <a:prstGeom prst="wedgeEllipseCallout">
            <a:avLst>
              <a:gd name="adj1" fmla="val -16680"/>
              <a:gd name="adj2" fmla="val 122758"/>
            </a:avLst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flux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6319" y="365361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Biomass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336935" y="366635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Biomass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24900" y="5417357"/>
            <a:ext cx="4627418" cy="107721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Deletion of this gene </a:t>
            </a:r>
          </a:p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is essential in cancer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CACA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CAC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CACA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CACA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CACA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26" grpId="0" animBg="1"/>
      <p:bldP spid="28" grpId="0" animBg="1"/>
      <p:bldP spid="3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965200" y="492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Gene essentiality analysis and datamining to find potential drug targets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1736114" y="1543841"/>
            <a:ext cx="2625382" cy="2636230"/>
            <a:chOff x="935783" y="1690688"/>
            <a:chExt cx="2194650" cy="2203717"/>
          </a:xfrm>
        </p:grpSpPr>
        <p:grpSp>
          <p:nvGrpSpPr>
            <p:cNvPr id="22" name="Group 21"/>
            <p:cNvGrpSpPr/>
            <p:nvPr/>
          </p:nvGrpSpPr>
          <p:grpSpPr>
            <a:xfrm>
              <a:off x="1955457" y="2641608"/>
              <a:ext cx="1174976" cy="1174976"/>
              <a:chOff x="1812142" y="2672443"/>
              <a:chExt cx="1174976" cy="1174976"/>
            </a:xfrm>
          </p:grpSpPr>
          <p:pic>
            <p:nvPicPr>
              <p:cNvPr id="11" name="Content Placeholder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492238">
                <a:off x="1812142" y="2672443"/>
                <a:ext cx="1174976" cy="1174976"/>
              </a:xfrm>
              <a:prstGeom prst="rect">
                <a:avLst/>
              </a:prstGeom>
            </p:spPr>
          </p:pic>
          <p:sp>
            <p:nvSpPr>
              <p:cNvPr id="20" name="Multiplication Sign 19"/>
              <p:cNvSpPr/>
              <p:nvPr/>
            </p:nvSpPr>
            <p:spPr>
              <a:xfrm>
                <a:off x="2200567" y="2741190"/>
                <a:ext cx="725327" cy="790222"/>
              </a:xfrm>
              <a:prstGeom prst="mathMultiply">
                <a:avLst>
                  <a:gd name="adj1" fmla="val 818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222600" y="1690688"/>
              <a:ext cx="1174976" cy="1174976"/>
              <a:chOff x="1079285" y="1721523"/>
              <a:chExt cx="1174976" cy="1174976"/>
            </a:xfrm>
          </p:grpSpPr>
          <p:pic>
            <p:nvPicPr>
              <p:cNvPr id="12" name="Content Placeholder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953687">
                <a:off x="1079285" y="1721523"/>
                <a:ext cx="1174976" cy="1174976"/>
              </a:xfrm>
              <a:prstGeom prst="rect">
                <a:avLst/>
              </a:prstGeom>
            </p:spPr>
          </p:pic>
          <p:sp>
            <p:nvSpPr>
              <p:cNvPr id="21" name="Multiplication Sign 20"/>
              <p:cNvSpPr/>
              <p:nvPr/>
            </p:nvSpPr>
            <p:spPr>
              <a:xfrm>
                <a:off x="1456509" y="2054467"/>
                <a:ext cx="725327" cy="790222"/>
              </a:xfrm>
              <a:prstGeom prst="mathMultiply">
                <a:avLst>
                  <a:gd name="adj1" fmla="val 818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935783" y="2719429"/>
              <a:ext cx="1174976" cy="1174976"/>
              <a:chOff x="1004531" y="4141944"/>
              <a:chExt cx="1174976" cy="1174976"/>
            </a:xfrm>
          </p:grpSpPr>
          <p:pic>
            <p:nvPicPr>
              <p:cNvPr id="24" name="Content Placeholder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531" y="4141944"/>
                <a:ext cx="1174976" cy="1174976"/>
              </a:xfrm>
              <a:prstGeom prst="rect">
                <a:avLst/>
              </a:prstGeom>
            </p:spPr>
          </p:pic>
          <p:sp>
            <p:nvSpPr>
              <p:cNvPr id="25" name="Multiplication Sign 24"/>
              <p:cNvSpPr/>
              <p:nvPr/>
            </p:nvSpPr>
            <p:spPr>
              <a:xfrm>
                <a:off x="1110999" y="4477470"/>
                <a:ext cx="725327" cy="790222"/>
              </a:xfrm>
              <a:prstGeom prst="mathMultiply">
                <a:avLst>
                  <a:gd name="adj1" fmla="val 818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703700" y="4283826"/>
            <a:ext cx="334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gene essentiality analysis</a:t>
            </a:r>
          </a:p>
        </p:txBody>
      </p:sp>
      <p:sp>
        <p:nvSpPr>
          <p:cNvPr id="54" name="Arrow: Up-Down 53"/>
          <p:cNvSpPr/>
          <p:nvPr/>
        </p:nvSpPr>
        <p:spPr>
          <a:xfrm rot="5400000">
            <a:off x="5419866" y="1942740"/>
            <a:ext cx="586409" cy="1443987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phic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70" y="1063952"/>
            <a:ext cx="1847052" cy="184705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97275" y="2714201"/>
            <a:ext cx="308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DRUG Databases </a:t>
            </a:r>
          </a:p>
        </p:txBody>
      </p:sp>
      <p:sp>
        <p:nvSpPr>
          <p:cNvPr id="57" name="Arrow: Down 56"/>
          <p:cNvSpPr/>
          <p:nvPr/>
        </p:nvSpPr>
        <p:spPr>
          <a:xfrm>
            <a:off x="5440927" y="2826796"/>
            <a:ext cx="544286" cy="144526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0" name="Group 79"/>
          <p:cNvGrpSpPr/>
          <p:nvPr/>
        </p:nvGrpSpPr>
        <p:grpSpPr>
          <a:xfrm>
            <a:off x="4693725" y="4486462"/>
            <a:ext cx="2038690" cy="1681559"/>
            <a:chOff x="2105097" y="4395936"/>
            <a:chExt cx="2038690" cy="1681559"/>
          </a:xfrm>
        </p:grpSpPr>
        <p:grpSp>
          <p:nvGrpSpPr>
            <p:cNvPr id="75" name="Group 74"/>
            <p:cNvGrpSpPr/>
            <p:nvPr/>
          </p:nvGrpSpPr>
          <p:grpSpPr>
            <a:xfrm>
              <a:off x="3211096" y="4660319"/>
              <a:ext cx="932691" cy="973717"/>
              <a:chOff x="2410834" y="4825958"/>
              <a:chExt cx="932691" cy="973717"/>
            </a:xfrm>
          </p:grpSpPr>
          <p:pic>
            <p:nvPicPr>
              <p:cNvPr id="66" name="Content Placeholder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492238">
                <a:off x="2410834" y="4866984"/>
                <a:ext cx="932691" cy="932691"/>
              </a:xfrm>
              <a:prstGeom prst="rect">
                <a:avLst/>
              </a:prstGeom>
            </p:spPr>
          </p:pic>
          <p:pic>
            <p:nvPicPr>
              <p:cNvPr id="71" name="Graphic 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2716569" y="4825959"/>
                <a:ext cx="321220" cy="321218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2276932" y="5138315"/>
              <a:ext cx="932691" cy="939180"/>
              <a:chOff x="1344577" y="5140689"/>
              <a:chExt cx="932691" cy="939180"/>
            </a:xfrm>
          </p:grpSpPr>
          <p:pic>
            <p:nvPicPr>
              <p:cNvPr id="62" name="Content Placeholder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4577" y="5147178"/>
                <a:ext cx="932691" cy="932691"/>
              </a:xfrm>
              <a:prstGeom prst="rect">
                <a:avLst/>
              </a:prstGeom>
            </p:spPr>
          </p:pic>
          <p:pic>
            <p:nvPicPr>
              <p:cNvPr id="72" name="Graphic 7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304270">
                <a:off x="1634658" y="5140689"/>
                <a:ext cx="321220" cy="321218"/>
              </a:xfrm>
              <a:prstGeom prst="rect">
                <a:avLst/>
              </a:prstGeom>
            </p:spPr>
          </p:pic>
        </p:grpSp>
        <p:pic>
          <p:nvPicPr>
            <p:cNvPr id="64" name="Content Placeholder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953687">
              <a:off x="2105097" y="4395936"/>
              <a:ext cx="932691" cy="932691"/>
            </a:xfrm>
            <a:prstGeom prst="rect">
              <a:avLst/>
            </a:prstGeom>
          </p:spPr>
        </p:pic>
        <p:pic>
          <p:nvPicPr>
            <p:cNvPr id="77" name="Graphic 7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341526">
              <a:off x="3472566" y="5308972"/>
              <a:ext cx="321220" cy="321218"/>
            </a:xfrm>
            <a:prstGeom prst="rect">
              <a:avLst/>
            </a:prstGeom>
          </p:spPr>
        </p:pic>
        <p:pic>
          <p:nvPicPr>
            <p:cNvPr id="79" name="Graphic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23872">
              <a:off x="2172131" y="4409567"/>
              <a:ext cx="321220" cy="321218"/>
            </a:xfrm>
            <a:prstGeom prst="rect">
              <a:avLst/>
            </a:prstGeom>
          </p:spPr>
        </p:pic>
      </p:grpSp>
      <p:sp>
        <p:nvSpPr>
          <p:cNvPr id="81" name="TextBox 80"/>
          <p:cNvSpPr txBox="1"/>
          <p:nvPr/>
        </p:nvSpPr>
        <p:spPr>
          <a:xfrm>
            <a:off x="7110386" y="4960403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Selection of potential non-cancer drugs</a:t>
            </a:r>
          </a:p>
        </p:txBody>
      </p:sp>
      <p:sp>
        <p:nvSpPr>
          <p:cNvPr id="31" name="Content Placeholder 39"/>
          <p:cNvSpPr txBox="1"/>
          <p:nvPr/>
        </p:nvSpPr>
        <p:spPr>
          <a:xfrm>
            <a:off x="491808" y="4200382"/>
            <a:ext cx="4006241" cy="41631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A model type for each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81985" cy="4351655"/>
          </a:xfrm>
        </p:spPr>
        <p:txBody>
          <a:bodyPr/>
          <a:lstStyle/>
          <a:p>
            <a:r>
              <a:rPr lang="de-DE" altLang="en-US" sz="2800" dirty="0" err="1"/>
              <a:t>models</a:t>
            </a:r>
            <a:r>
              <a:rPr lang="de-DE" altLang="en-US" sz="2800" dirty="0"/>
              <a:t> </a:t>
            </a:r>
            <a:r>
              <a:rPr lang="de-DE" altLang="en-US" sz="2800" dirty="0" err="1"/>
              <a:t>are</a:t>
            </a:r>
            <a:r>
              <a:rPr lang="de-DE" altLang="en-US" sz="2800" dirty="0"/>
              <a:t> a </a:t>
            </a:r>
            <a:r>
              <a:rPr lang="de-DE" altLang="en-US" sz="2800" dirty="0" err="1"/>
              <a:t>simplified</a:t>
            </a:r>
            <a:r>
              <a:rPr lang="de-DE" altLang="en-US" sz="2800" dirty="0"/>
              <a:t> </a:t>
            </a:r>
            <a:r>
              <a:rPr lang="de-DE" altLang="en-US" sz="2800" dirty="0" err="1"/>
              <a:t>representation</a:t>
            </a:r>
            <a:r>
              <a:rPr lang="de-DE" altLang="en-US" sz="2800" dirty="0"/>
              <a:t> </a:t>
            </a:r>
            <a:r>
              <a:rPr lang="de-DE" altLang="en-US" sz="2800" dirty="0" err="1"/>
              <a:t>of</a:t>
            </a:r>
            <a:r>
              <a:rPr lang="de-DE" altLang="en-US" sz="2800" dirty="0"/>
              <a:t> </a:t>
            </a:r>
            <a:r>
              <a:rPr lang="de-DE" altLang="en-US" sz="2800" dirty="0" err="1"/>
              <a:t>reality</a:t>
            </a:r>
            <a:r>
              <a:rPr lang="de-DE" altLang="en-US" sz="2800" dirty="0"/>
              <a:t> </a:t>
            </a:r>
          </a:p>
          <a:p>
            <a:pPr marL="0" indent="0">
              <a:buNone/>
            </a:pPr>
            <a:endParaRPr lang="de-DE" altLang="en-US" sz="2800" dirty="0"/>
          </a:p>
          <a:p>
            <a:r>
              <a:rPr lang="de-DE" altLang="en-US" sz="2800" dirty="0"/>
              <a:t>„all </a:t>
            </a:r>
            <a:r>
              <a:rPr lang="de-DE" altLang="en-US" sz="2800" dirty="0" err="1"/>
              <a:t>models</a:t>
            </a:r>
            <a:r>
              <a:rPr lang="de-DE" altLang="en-US" sz="2800" dirty="0"/>
              <a:t> </a:t>
            </a:r>
            <a:r>
              <a:rPr lang="de-DE" altLang="en-US" sz="2800" dirty="0" err="1"/>
              <a:t>are</a:t>
            </a:r>
            <a:r>
              <a:rPr lang="de-DE" altLang="en-US" sz="2800" dirty="0"/>
              <a:t> </a:t>
            </a:r>
            <a:r>
              <a:rPr lang="de-DE" altLang="en-US" sz="2800" dirty="0" err="1"/>
              <a:t>wrong</a:t>
            </a:r>
            <a:r>
              <a:rPr lang="de-DE" altLang="en-US" sz="2800" dirty="0"/>
              <a:t>, but </a:t>
            </a:r>
            <a:r>
              <a:rPr lang="de-DE" altLang="en-US" sz="2800" dirty="0" err="1"/>
              <a:t>some</a:t>
            </a:r>
            <a:r>
              <a:rPr lang="de-DE" altLang="en-US" sz="2800" dirty="0"/>
              <a:t> </a:t>
            </a:r>
            <a:r>
              <a:rPr lang="de-DE" altLang="en-US" sz="2800" dirty="0" err="1"/>
              <a:t>are</a:t>
            </a:r>
            <a:r>
              <a:rPr lang="de-DE" altLang="en-US" sz="2800" dirty="0"/>
              <a:t> </a:t>
            </a:r>
            <a:r>
              <a:rPr lang="de-DE" altLang="en-US" sz="2800" dirty="0" err="1"/>
              <a:t>useful</a:t>
            </a:r>
            <a:r>
              <a:rPr lang="de-DE" altLang="en-US" sz="2800" dirty="0"/>
              <a:t>“ (George E. P. Box)</a:t>
            </a:r>
          </a:p>
          <a:p>
            <a:endParaRPr lang="de-DE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7</a:t>
            </a:fld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5282565" y="1236345"/>
            <a:ext cx="165100" cy="4831715"/>
          </a:xfrm>
          <a:prstGeom prst="up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 rot="5400000">
            <a:off x="8602345" y="2716530"/>
            <a:ext cx="104140" cy="6619875"/>
          </a:xfrm>
          <a:prstGeom prst="upArrow">
            <a:avLst>
              <a:gd name="adj1" fmla="val 86923"/>
              <a:gd name="adj2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495280" y="5021580"/>
            <a:ext cx="1581150" cy="833755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600"/>
              <a:t>Kinetic modelling</a:t>
            </a:r>
          </a:p>
        </p:txBody>
      </p:sp>
      <p:sp>
        <p:nvSpPr>
          <p:cNvPr id="10" name="Oval 9"/>
          <p:cNvSpPr/>
          <p:nvPr/>
        </p:nvSpPr>
        <p:spPr>
          <a:xfrm>
            <a:off x="8864600" y="4363085"/>
            <a:ext cx="1621155" cy="894080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Boolean </a:t>
            </a:r>
          </a:p>
          <a:p>
            <a:pPr algn="ctr"/>
            <a:r>
              <a:rPr lang="de-DE" altLang="en-US"/>
              <a:t>Networks</a:t>
            </a:r>
          </a:p>
        </p:txBody>
      </p:sp>
      <p:sp>
        <p:nvSpPr>
          <p:cNvPr id="11" name="Oval 10"/>
          <p:cNvSpPr/>
          <p:nvPr/>
        </p:nvSpPr>
        <p:spPr>
          <a:xfrm>
            <a:off x="7319645" y="1945005"/>
            <a:ext cx="1720215" cy="104838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600"/>
              <a:t>Constraints based modelling</a:t>
            </a:r>
          </a:p>
        </p:txBody>
      </p:sp>
      <p:sp>
        <p:nvSpPr>
          <p:cNvPr id="12" name="Oval 11"/>
          <p:cNvSpPr/>
          <p:nvPr/>
        </p:nvSpPr>
        <p:spPr>
          <a:xfrm>
            <a:off x="5570220" y="1213485"/>
            <a:ext cx="1663065" cy="688975"/>
          </a:xfrm>
          <a:prstGeom prst="ellipse">
            <a:avLst/>
          </a:prstGeom>
          <a:gradFill>
            <a:gsLst>
              <a:gs pos="3000">
                <a:srgbClr val="C19E31">
                  <a:alpha val="100000"/>
                </a:srgbClr>
              </a:gs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600"/>
              <a:t>Interaction networks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59375" y="3053715"/>
            <a:ext cx="349885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59375" y="3329940"/>
            <a:ext cx="349885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86375" y="3180715"/>
            <a:ext cx="349885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457825" y="3444240"/>
            <a:ext cx="6476365" cy="1016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5570220" y="3180715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Genome-scale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4699635" y="2782570"/>
            <a:ext cx="459740" cy="11709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altLang="en-US"/>
              <a:t>complexity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8020685" y="6235700"/>
            <a:ext cx="1351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mechanism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Experimental in vitro validation of the candidate drugs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70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530475" y="1521460"/>
            <a:ext cx="8004175" cy="4844415"/>
            <a:chOff x="2840492" y="1382783"/>
            <a:chExt cx="8412891" cy="526528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2" r="27854" b="8868"/>
            <a:stretch>
              <a:fillRect/>
            </a:stretch>
          </p:blipFill>
          <p:spPr>
            <a:xfrm>
              <a:off x="2849811" y="1382783"/>
              <a:ext cx="2759075" cy="249992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" r="28143" b="8667"/>
            <a:stretch>
              <a:fillRect/>
            </a:stretch>
          </p:blipFill>
          <p:spPr>
            <a:xfrm>
              <a:off x="8489136" y="1382783"/>
              <a:ext cx="2764247" cy="250544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r="27323" b="8596"/>
            <a:stretch>
              <a:fillRect/>
            </a:stretch>
          </p:blipFill>
          <p:spPr>
            <a:xfrm>
              <a:off x="5653614" y="1382783"/>
              <a:ext cx="2790795" cy="25073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2" r="27920"/>
            <a:stretch>
              <a:fillRect/>
            </a:stretch>
          </p:blipFill>
          <p:spPr>
            <a:xfrm>
              <a:off x="2840492" y="3904863"/>
              <a:ext cx="2768394" cy="27432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3" r="28278"/>
            <a:stretch>
              <a:fillRect/>
            </a:stretch>
          </p:blipFill>
          <p:spPr>
            <a:xfrm>
              <a:off x="5662336" y="3904863"/>
              <a:ext cx="2773350" cy="27432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9" r="27911"/>
            <a:stretch>
              <a:fillRect/>
            </a:stretch>
          </p:blipFill>
          <p:spPr>
            <a:xfrm>
              <a:off x="8489136" y="3904863"/>
              <a:ext cx="2761868" cy="2743200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6414770" y="6344850"/>
            <a:ext cx="4541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LU" sz="1200" dirty="0"/>
              <a:t>FASTCORMICS </a:t>
            </a:r>
            <a:r>
              <a:rPr lang="fr-LU" sz="1200" dirty="0" err="1"/>
              <a:t>RNAseq</a:t>
            </a:r>
            <a:r>
              <a:rPr lang="fr-LU" sz="1200" dirty="0"/>
              <a:t>: Pires Pacheco et </a:t>
            </a:r>
            <a:r>
              <a:rPr lang="fr-LU" sz="1200" i="1" dirty="0"/>
              <a:t>al</a:t>
            </a:r>
            <a:r>
              <a:rPr lang="fr-LU" sz="1200" dirty="0"/>
              <a:t>, in </a:t>
            </a:r>
            <a:r>
              <a:rPr lang="fr-LU" sz="1200" dirty="0" err="1"/>
              <a:t>preparation</a:t>
            </a:r>
            <a:endParaRPr lang="en-US" sz="12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Knock-outs in </a:t>
            </a:r>
            <a:r>
              <a:rPr lang="de-DE" altLang="en-US" dirty="0" err="1"/>
              <a:t>bacterial</a:t>
            </a:r>
            <a:r>
              <a:rPr lang="de-DE" altLang="en-US" dirty="0"/>
              <a:t>/</a:t>
            </a:r>
            <a:r>
              <a:rPr lang="de-DE" altLang="en-US" dirty="0" err="1"/>
              <a:t>yeast</a:t>
            </a:r>
            <a:r>
              <a:rPr lang="de-DE" altLang="en-US" dirty="0"/>
              <a:t> </a:t>
            </a:r>
            <a:r>
              <a:rPr lang="de-DE" altLang="en-US" dirty="0" err="1"/>
              <a:t>strain</a:t>
            </a:r>
            <a:r>
              <a:rPr lang="de-DE" altLang="en-US" dirty="0"/>
              <a:t>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4849" y="1825625"/>
            <a:ext cx="4182301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A model type for each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81985" cy="4351655"/>
          </a:xfrm>
        </p:spPr>
        <p:txBody>
          <a:bodyPr/>
          <a:lstStyle/>
          <a:p>
            <a:r>
              <a:rPr lang="de-DE" altLang="en-US" sz="2800" dirty="0" err="1"/>
              <a:t>models</a:t>
            </a:r>
            <a:r>
              <a:rPr lang="de-DE" altLang="en-US" sz="2800" dirty="0"/>
              <a:t> </a:t>
            </a:r>
            <a:r>
              <a:rPr lang="de-DE" altLang="en-US" sz="2800" dirty="0" err="1"/>
              <a:t>are</a:t>
            </a:r>
            <a:r>
              <a:rPr lang="de-DE" altLang="en-US" sz="2800" dirty="0"/>
              <a:t> a </a:t>
            </a:r>
            <a:r>
              <a:rPr lang="de-DE" altLang="en-US" sz="2800" dirty="0" err="1"/>
              <a:t>simplified</a:t>
            </a:r>
            <a:r>
              <a:rPr lang="de-DE" altLang="en-US" sz="2800" dirty="0"/>
              <a:t> </a:t>
            </a:r>
            <a:r>
              <a:rPr lang="de-DE" altLang="en-US" sz="2800" dirty="0" err="1"/>
              <a:t>representation</a:t>
            </a:r>
            <a:r>
              <a:rPr lang="de-DE" altLang="en-US" sz="2800" dirty="0"/>
              <a:t> </a:t>
            </a:r>
            <a:r>
              <a:rPr lang="de-DE" altLang="en-US" sz="2800" dirty="0" err="1"/>
              <a:t>of</a:t>
            </a:r>
            <a:r>
              <a:rPr lang="de-DE" altLang="en-US" sz="2800" dirty="0"/>
              <a:t> </a:t>
            </a:r>
            <a:r>
              <a:rPr lang="de-DE" altLang="en-US" sz="2800" dirty="0" err="1"/>
              <a:t>reality</a:t>
            </a:r>
            <a:r>
              <a:rPr lang="de-DE" altLang="en-US" sz="2800" dirty="0"/>
              <a:t> </a:t>
            </a:r>
          </a:p>
          <a:p>
            <a:pPr marL="0" indent="0">
              <a:buNone/>
            </a:pPr>
            <a:endParaRPr lang="de-DE" altLang="en-US" sz="2800" dirty="0"/>
          </a:p>
          <a:p>
            <a:r>
              <a:rPr lang="de-DE" altLang="en-US" sz="2800" dirty="0"/>
              <a:t>„all </a:t>
            </a:r>
            <a:r>
              <a:rPr lang="de-DE" altLang="en-US" sz="2800" dirty="0" err="1"/>
              <a:t>models</a:t>
            </a:r>
            <a:r>
              <a:rPr lang="de-DE" altLang="en-US" sz="2800" dirty="0"/>
              <a:t> </a:t>
            </a:r>
            <a:r>
              <a:rPr lang="de-DE" altLang="en-US" sz="2800" dirty="0" err="1"/>
              <a:t>are</a:t>
            </a:r>
            <a:r>
              <a:rPr lang="de-DE" altLang="en-US" sz="2800" dirty="0"/>
              <a:t> </a:t>
            </a:r>
            <a:r>
              <a:rPr lang="de-DE" altLang="en-US" sz="2800" dirty="0" err="1"/>
              <a:t>wrong</a:t>
            </a:r>
            <a:r>
              <a:rPr lang="de-DE" altLang="en-US" sz="2800" dirty="0"/>
              <a:t>, but </a:t>
            </a:r>
            <a:r>
              <a:rPr lang="de-DE" altLang="en-US" sz="2800" dirty="0" err="1"/>
              <a:t>some</a:t>
            </a:r>
            <a:r>
              <a:rPr lang="de-DE" altLang="en-US" sz="2800" dirty="0"/>
              <a:t> </a:t>
            </a:r>
            <a:r>
              <a:rPr lang="de-DE" altLang="en-US" sz="2800" dirty="0" err="1"/>
              <a:t>are</a:t>
            </a:r>
            <a:r>
              <a:rPr lang="de-DE" altLang="en-US" sz="2800" dirty="0"/>
              <a:t> </a:t>
            </a:r>
            <a:r>
              <a:rPr lang="de-DE" altLang="en-US" sz="2800" dirty="0" err="1"/>
              <a:t>useful</a:t>
            </a:r>
            <a:r>
              <a:rPr lang="de-DE" altLang="en-US" sz="2800" dirty="0"/>
              <a:t>“ (George E. P. Box)</a:t>
            </a:r>
          </a:p>
          <a:p>
            <a:endParaRPr lang="de-DE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8</a:t>
            </a:fld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5282565" y="1236345"/>
            <a:ext cx="165100" cy="4831715"/>
          </a:xfrm>
          <a:prstGeom prst="up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 rot="5400000">
            <a:off x="8602345" y="2716530"/>
            <a:ext cx="104140" cy="6619875"/>
          </a:xfrm>
          <a:prstGeom prst="upArrow">
            <a:avLst>
              <a:gd name="adj1" fmla="val 86923"/>
              <a:gd name="adj2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495280" y="5021580"/>
            <a:ext cx="1581150" cy="833755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600"/>
              <a:t>Kinetic modelling</a:t>
            </a:r>
          </a:p>
        </p:txBody>
      </p:sp>
      <p:sp>
        <p:nvSpPr>
          <p:cNvPr id="10" name="Oval 9"/>
          <p:cNvSpPr/>
          <p:nvPr/>
        </p:nvSpPr>
        <p:spPr>
          <a:xfrm>
            <a:off x="8864600" y="4363085"/>
            <a:ext cx="1621155" cy="894080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Boolean </a:t>
            </a:r>
          </a:p>
          <a:p>
            <a:pPr algn="ctr"/>
            <a:r>
              <a:rPr lang="de-DE" altLang="en-US"/>
              <a:t>Networks</a:t>
            </a:r>
          </a:p>
        </p:txBody>
      </p:sp>
      <p:sp>
        <p:nvSpPr>
          <p:cNvPr id="11" name="Oval 10"/>
          <p:cNvSpPr/>
          <p:nvPr/>
        </p:nvSpPr>
        <p:spPr>
          <a:xfrm>
            <a:off x="7319645" y="1945005"/>
            <a:ext cx="1720215" cy="104838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600" dirty="0"/>
              <a:t>Constraints based modelling</a:t>
            </a:r>
          </a:p>
        </p:txBody>
      </p:sp>
      <p:sp>
        <p:nvSpPr>
          <p:cNvPr id="12" name="Oval 11"/>
          <p:cNvSpPr/>
          <p:nvPr/>
        </p:nvSpPr>
        <p:spPr>
          <a:xfrm>
            <a:off x="5570220" y="1213485"/>
            <a:ext cx="1663065" cy="688975"/>
          </a:xfrm>
          <a:prstGeom prst="ellipse">
            <a:avLst/>
          </a:prstGeom>
          <a:gradFill>
            <a:gsLst>
              <a:gs pos="3000">
                <a:srgbClr val="C19E31">
                  <a:alpha val="100000"/>
                </a:srgbClr>
              </a:gs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600"/>
              <a:t>Interaction networks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59375" y="3053715"/>
            <a:ext cx="349885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59375" y="3329940"/>
            <a:ext cx="349885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86375" y="3180715"/>
            <a:ext cx="349885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457825" y="3444240"/>
            <a:ext cx="6476365" cy="1016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5570220" y="3180715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Genome-scale</a:t>
            </a:r>
          </a:p>
        </p:txBody>
      </p:sp>
      <p:sp>
        <p:nvSpPr>
          <p:cNvPr id="5" name="Oval 4"/>
          <p:cNvSpPr/>
          <p:nvPr/>
        </p:nvSpPr>
        <p:spPr>
          <a:xfrm>
            <a:off x="8815705" y="3469005"/>
            <a:ext cx="1621155" cy="894080"/>
          </a:xfrm>
          <a:prstGeom prst="ellipse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</a:rPr>
              <a:t>FALCON</a:t>
            </a:r>
          </a:p>
        </p:txBody>
      </p:sp>
      <p:sp>
        <p:nvSpPr>
          <p:cNvPr id="18" name="Oval 17"/>
          <p:cNvSpPr/>
          <p:nvPr/>
        </p:nvSpPr>
        <p:spPr>
          <a:xfrm>
            <a:off x="9312275" y="2016125"/>
            <a:ext cx="1720215" cy="104838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600">
                <a:solidFill>
                  <a:schemeClr val="tx1"/>
                </a:solidFill>
              </a:rPr>
              <a:t>Hybrid CBM +</a:t>
            </a:r>
          </a:p>
          <a:p>
            <a:pPr algn="ctr"/>
            <a:r>
              <a:rPr lang="de-DE" altLang="en-US" sz="1600">
                <a:solidFill>
                  <a:schemeClr val="tx1"/>
                </a:solidFill>
              </a:rPr>
              <a:t>Kinetics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4699635" y="2782570"/>
            <a:ext cx="459740" cy="11709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altLang="en-US"/>
              <a:t>complexity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8020685" y="6235700"/>
            <a:ext cx="1351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mechanism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262" y="1761331"/>
            <a:ext cx="2014538" cy="436924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de-DE" altLang="en-US" sz="2000" dirty="0">
                <a:latin typeface="+mn-lt"/>
                <a:ea typeface="+mn-ea"/>
                <a:cs typeface="+mn-cs"/>
              </a:rPr>
              <a:t> </a:t>
            </a:r>
            <a:r>
              <a:rPr lang="de-DE" altLang="en-US" sz="2800" b="1" dirty="0">
                <a:latin typeface="+mn-lt"/>
                <a:ea typeface="+mn-ea"/>
                <a:cs typeface="+mn-cs"/>
              </a:rPr>
              <a:t>Sequencing 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41829" y="1510230"/>
            <a:ext cx="3970020" cy="2233295"/>
          </a:xfrm>
          <a:prstGeom prst="rect">
            <a:avLst/>
          </a:prstGeom>
        </p:spPr>
      </p:pic>
      <p:pic>
        <p:nvPicPr>
          <p:cNvPr id="4098" name="Content Placeholder 4097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12514" r="72689" b="47824"/>
          <a:stretch>
            <a:fillRect/>
          </a:stretch>
        </p:blipFill>
        <p:spPr>
          <a:xfrm>
            <a:off x="1468418" y="4590415"/>
            <a:ext cx="1585595" cy="2302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060" y="2086610"/>
            <a:ext cx="3485515" cy="23202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592060" y="4590415"/>
            <a:ext cx="49434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de-DE" altLang="en-US" sz="2800" b="1" dirty="0"/>
              <a:t>Databases + 70 </a:t>
            </a:r>
            <a:r>
              <a:rPr lang="de-DE" altLang="en-US" sz="2800" b="1" dirty="0" err="1"/>
              <a:t>years</a:t>
            </a:r>
            <a:r>
              <a:rPr lang="de-DE" altLang="en-US" sz="2800" b="1" dirty="0"/>
              <a:t> </a:t>
            </a:r>
            <a:r>
              <a:rPr lang="de-DE" altLang="en-US" sz="2800" b="1" dirty="0" err="1"/>
              <a:t>of</a:t>
            </a:r>
            <a:r>
              <a:rPr lang="de-DE" altLang="en-US" sz="2800" b="1" dirty="0"/>
              <a:t> </a:t>
            </a:r>
            <a:r>
              <a:rPr lang="de-DE" altLang="en-US" sz="2800" b="1" dirty="0" err="1"/>
              <a:t>biomedical</a:t>
            </a:r>
            <a:r>
              <a:rPr lang="de-DE" altLang="en-US" sz="2800" b="1" dirty="0"/>
              <a:t> </a:t>
            </a:r>
            <a:r>
              <a:rPr lang="de-DE" altLang="en-US" sz="2800" b="1" dirty="0" err="1"/>
              <a:t>literature</a:t>
            </a:r>
            <a:endParaRPr lang="de-DE" alt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637280" y="4288790"/>
            <a:ext cx="298450" cy="2383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1841163" y="3717399"/>
            <a:ext cx="1212850" cy="701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3360000">
            <a:off x="4815839" y="4131985"/>
            <a:ext cx="1212850" cy="12964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3082925" y="6002020"/>
            <a:ext cx="38258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2800" b="1" dirty="0"/>
              <a:t>Knowledge-based model</a:t>
            </a:r>
          </a:p>
        </p:txBody>
      </p:sp>
      <p:sp>
        <p:nvSpPr>
          <p:cNvPr id="13" name="Title 1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en-US" dirty="0"/>
              <a:t>Constraint-based modelling: How to </a:t>
            </a:r>
            <a:r>
              <a:rPr lang="de-DE" altLang="en-US" dirty="0" err="1"/>
              <a:t>obtain</a:t>
            </a:r>
            <a:r>
              <a:rPr lang="de-DE" altLang="en-US" dirty="0"/>
              <a:t> a </a:t>
            </a:r>
            <a:r>
              <a:rPr lang="de-DE" altLang="en-US" dirty="0" err="1"/>
              <a:t>genome-scale</a:t>
            </a:r>
            <a:r>
              <a:rPr lang="de-DE" altLang="en-US" dirty="0"/>
              <a:t> </a:t>
            </a:r>
            <a:r>
              <a:rPr lang="de-DE" altLang="en-US" dirty="0" err="1"/>
              <a:t>reconstruction</a:t>
            </a:r>
            <a:r>
              <a:rPr lang="de-DE" altLang="en-US" dirty="0"/>
              <a:t>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1">
  <a:themeElements>
    <a:clrScheme name="Custom 12">
      <a:dk1>
        <a:srgbClr val="0A1811"/>
      </a:dk1>
      <a:lt1>
        <a:srgbClr val="FFFFFF"/>
      </a:lt1>
      <a:dk2>
        <a:srgbClr val="0A1811"/>
      </a:dk2>
      <a:lt2>
        <a:srgbClr val="F3B67B"/>
      </a:lt2>
      <a:accent1>
        <a:srgbClr val="22101D"/>
      </a:accent1>
      <a:accent2>
        <a:srgbClr val="4B2541"/>
      </a:accent2>
      <a:accent3>
        <a:srgbClr val="743B51"/>
      </a:accent3>
      <a:accent4>
        <a:srgbClr val="B56063"/>
      </a:accent4>
      <a:accent5>
        <a:srgbClr val="D88A68"/>
      </a:accent5>
      <a:accent6>
        <a:srgbClr val="FFFFFF"/>
      </a:accent6>
      <a:hlink>
        <a:srgbClr val="4B254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UNI1</Template>
  <TotalTime>0</TotalTime>
  <Words>3908</Words>
  <Application>Microsoft Office PowerPoint</Application>
  <PresentationFormat>Grand écran</PresentationFormat>
  <Paragraphs>1611</Paragraphs>
  <Slides>71</Slides>
  <Notes>2</Notes>
  <HiddenSlides>6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UNI1</vt:lpstr>
      <vt:lpstr>Metabolic modelling</vt:lpstr>
      <vt:lpstr>Metabolism</vt:lpstr>
      <vt:lpstr>Metabolism is a network of about 1000s metabolites</vt:lpstr>
      <vt:lpstr>Pathways do not operate independently </vt:lpstr>
      <vt:lpstr>Metabolism is a network  of 1000s of metabolites</vt:lpstr>
      <vt:lpstr>A model type for each purpose</vt:lpstr>
      <vt:lpstr>A model type for each purpose</vt:lpstr>
      <vt:lpstr>A model type for each purpose</vt:lpstr>
      <vt:lpstr> Sequencing  </vt:lpstr>
      <vt:lpstr>Genome-scale reconstruction</vt:lpstr>
      <vt:lpstr>Network is an ensemble of modules</vt:lpstr>
      <vt:lpstr>Flux Balance Analysis</vt:lpstr>
      <vt:lpstr>Matrix multiplication</vt:lpstr>
      <vt:lpstr>Trivial Solution</vt:lpstr>
      <vt:lpstr>Trivial Solution</vt:lpstr>
      <vt:lpstr>Trivial Solution</vt:lpstr>
      <vt:lpstr>Trivial Solution</vt:lpstr>
      <vt:lpstr>Additional constraints are needed</vt:lpstr>
      <vt:lpstr>Let‘s constrain the system</vt:lpstr>
      <vt:lpstr>Space of solution for v2 and Ex2</vt:lpstr>
      <vt:lpstr>Space of solution for Ex1, Ex2 and Ex3</vt:lpstr>
      <vt:lpstr>Flux Balance Analysis</vt:lpstr>
      <vt:lpstr>Consistency: dead-end metabolites </vt:lpstr>
      <vt:lpstr>Consistency: gaps</vt:lpstr>
      <vt:lpstr>Constraints</vt:lpstr>
      <vt:lpstr>Medium composition</vt:lpstr>
      <vt:lpstr>Medium composition</vt:lpstr>
      <vt:lpstr>Medium composition</vt:lpstr>
      <vt:lpstr>Medium composition</vt:lpstr>
      <vt:lpstr>Constraints</vt:lpstr>
      <vt:lpstr>Different cell types have different morphologies, functions and metabolism  </vt:lpstr>
      <vt:lpstr>Every somatic cell of an individual shares the same genome but its expression varies</vt:lpstr>
      <vt:lpstr>Different cell types have different morphologies, functions, and metabolism</vt:lpstr>
      <vt:lpstr>Context-specific models have higher prediction power</vt:lpstr>
      <vt:lpstr>Context-specific building algorithms extract a subnetwork that contain only reactions that are active in the context of interest </vt:lpstr>
      <vt:lpstr>Different context-specif algorithms exist...</vt:lpstr>
      <vt:lpstr>Different context-specif algorithms exist...</vt:lpstr>
      <vt:lpstr>Different context-specif algorithms exist...</vt:lpstr>
      <vt:lpstr>Different context-specif algorithms exist...</vt:lpstr>
      <vt:lpstr>The FASTCORE* family includes more reactions with high confidence levels</vt:lpstr>
      <vt:lpstr>The FASTCORE* family builds context-specific metabolic models </vt:lpstr>
      <vt:lpstr>How to build a model</vt:lpstr>
      <vt:lpstr>Each data type requires a specific discretization process</vt:lpstr>
      <vt:lpstr>What does expressed mean? Micrroarray data</vt:lpstr>
      <vt:lpstr>What does expressed mean? RNA-seq data</vt:lpstr>
      <vt:lpstr>What does expressed mean? RNA-seq data</vt:lpstr>
      <vt:lpstr>How to build a model</vt:lpstr>
      <vt:lpstr>Mapping of expression data via GPR rules</vt:lpstr>
      <vt:lpstr>Présentation PowerPoint</vt:lpstr>
      <vt:lpstr>Mapping of expression data via GPR rules</vt:lpstr>
      <vt:lpstr>Présentation PowerPoint</vt:lpstr>
      <vt:lpstr>How to build a model</vt:lpstr>
      <vt:lpstr>Medium composition with maximization of Ex5</vt:lpstr>
      <vt:lpstr>Medium composition with maximization of Ex5</vt:lpstr>
      <vt:lpstr>How to build a model</vt:lpstr>
      <vt:lpstr>FASTCORE family: Principle</vt:lpstr>
      <vt:lpstr>Medium composition with maximization of Ex5</vt:lpstr>
      <vt:lpstr>Mapping of the discretized data</vt:lpstr>
      <vt:lpstr>Removal of inactive reactions</vt:lpstr>
      <vt:lpstr>Removal of inactive reactions</vt:lpstr>
      <vt:lpstr>Force remaining core reactions to carry a flux</vt:lpstr>
      <vt:lpstr>Output model</vt:lpstr>
      <vt:lpstr>Applications</vt:lpstr>
      <vt:lpstr>10005 models were built using the FASTCORMICS RNA-seq workflow</vt:lpstr>
      <vt:lpstr>Machine learning approach: feature selection</vt:lpstr>
      <vt:lpstr>What is the minimum information needed to segregate between healthy and cancer? </vt:lpstr>
      <vt:lpstr>In silico gene knockouts</vt:lpstr>
      <vt:lpstr>In silico gene knockouts</vt:lpstr>
      <vt:lpstr>Présentation PowerPoint</vt:lpstr>
      <vt:lpstr>Experimental in vitro validation of the candidate drugs</vt:lpstr>
      <vt:lpstr>Knock-outs in bacterial/yeast strain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Metabolic modelling</dc:title>
  <dc:creator>maria pires pacheco</dc:creator>
  <cp:lastModifiedBy>Hugues ESCOFFIER</cp:lastModifiedBy>
  <cp:revision>120</cp:revision>
  <dcterms:created xsi:type="dcterms:W3CDTF">2019-01-02T15:40:00Z</dcterms:created>
  <dcterms:modified xsi:type="dcterms:W3CDTF">2023-09-20T12:16:54Z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